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5"/>
  </p:handoutMasterIdLst>
  <p:sldIdLst>
    <p:sldId id="281" r:id="rId2"/>
    <p:sldId id="282" r:id="rId3"/>
    <p:sldId id="284" r:id="rId4"/>
    <p:sldId id="285" r:id="rId5"/>
    <p:sldId id="286" r:id="rId6"/>
    <p:sldId id="260" r:id="rId7"/>
    <p:sldId id="261" r:id="rId8"/>
    <p:sldId id="259" r:id="rId9"/>
    <p:sldId id="278" r:id="rId10"/>
    <p:sldId id="283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57" r:id="rId2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87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46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ods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ods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ods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ods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ods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ods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elip\Seafile\SPDI\DeInfo\Indicadores\Colabora&#231;&#227;o%20Internacional\UFSCar%20WoS%2020190221\Alemanha-Dado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Total!$B$1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33A5-48D4-99C0-1BF82681EEA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33A5-48D4-99C0-1BF82681EEA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Total!$D$3:$D$12</c:f>
              <c:strCache>
                <c:ptCount val="10"/>
                <c:pt idx="0">
                  <c:v>USA</c:v>
                </c:pt>
                <c:pt idx="1">
                  <c:v>Spain</c:v>
                </c:pt>
                <c:pt idx="2">
                  <c:v>United Kingdom</c:v>
                </c:pt>
                <c:pt idx="3">
                  <c:v>Germany</c:v>
                </c:pt>
                <c:pt idx="4">
                  <c:v>France</c:v>
                </c:pt>
                <c:pt idx="5">
                  <c:v>Canada</c:v>
                </c:pt>
                <c:pt idx="6">
                  <c:v>Portugal</c:v>
                </c:pt>
                <c:pt idx="7">
                  <c:v>Italy</c:v>
                </c:pt>
                <c:pt idx="8">
                  <c:v>Argentina</c:v>
                </c:pt>
                <c:pt idx="9">
                  <c:v>Russia</c:v>
                </c:pt>
              </c:strCache>
            </c:strRef>
          </c:cat>
          <c:val>
            <c:numRef>
              <c:f>Total!$B$3:$B$12</c:f>
              <c:numCache>
                <c:formatCode>General</c:formatCode>
                <c:ptCount val="10"/>
                <c:pt idx="0">
                  <c:v>1158</c:v>
                </c:pt>
                <c:pt idx="1">
                  <c:v>521</c:v>
                </c:pt>
                <c:pt idx="2">
                  <c:v>422</c:v>
                </c:pt>
                <c:pt idx="3">
                  <c:v>391</c:v>
                </c:pt>
                <c:pt idx="4">
                  <c:v>375</c:v>
                </c:pt>
                <c:pt idx="5">
                  <c:v>300</c:v>
                </c:pt>
                <c:pt idx="6">
                  <c:v>230</c:v>
                </c:pt>
                <c:pt idx="7">
                  <c:v>196</c:v>
                </c:pt>
                <c:pt idx="8">
                  <c:v>157</c:v>
                </c:pt>
                <c:pt idx="9">
                  <c:v>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A5-48D4-99C0-1BF82681EEA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65621392"/>
        <c:axId val="567567088"/>
      </c:bar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  <c:max val="1200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Rostock!$B$17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Rostock!$D$19:$D$28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Rostock!$B$19:$B$28</c:f>
              <c:numCache>
                <c:formatCode>General</c:formatCode>
                <c:ptCount val="10"/>
                <c:pt idx="0">
                  <c:v>3</c:v>
                </c:pt>
                <c:pt idx="1">
                  <c:v>5</c:v>
                </c:pt>
                <c:pt idx="2">
                  <c:v>2</c:v>
                </c:pt>
                <c:pt idx="3">
                  <c:v>3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3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87E-4E6B-80F0-630C13DEFD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Rostock!$G$17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Rostock!$I$18:$I$27</c:f>
              <c:strCache>
                <c:ptCount val="10"/>
                <c:pt idx="0">
                  <c:v>materials science, ceramics</c:v>
                </c:pt>
                <c:pt idx="1">
                  <c:v>materials science, multidisciplinary</c:v>
                </c:pt>
                <c:pt idx="2">
                  <c:v>chemistry, physical</c:v>
                </c:pt>
                <c:pt idx="3">
                  <c:v>physics, atomic, molecular &amp; chemical</c:v>
                </c:pt>
                <c:pt idx="4">
                  <c:v>chemistry, multidisciplinary</c:v>
                </c:pt>
                <c:pt idx="5">
                  <c:v>polymer science</c:v>
                </c:pt>
                <c:pt idx="6">
                  <c:v>crystallography</c:v>
                </c:pt>
                <c:pt idx="7">
                  <c:v>engineering, chemical</c:v>
                </c:pt>
                <c:pt idx="8">
                  <c:v>physics, multidisciplinary</c:v>
                </c:pt>
                <c:pt idx="9">
                  <c:v>acoustics</c:v>
                </c:pt>
              </c:strCache>
            </c:strRef>
          </c:cat>
          <c:val>
            <c:numRef>
              <c:f>Rostock!$G$18:$G$27</c:f>
              <c:numCache>
                <c:formatCode>General</c:formatCode>
                <c:ptCount val="10"/>
                <c:pt idx="0">
                  <c:v>15</c:v>
                </c:pt>
                <c:pt idx="1">
                  <c:v>14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52-406A-9A86-6ED1C620E47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Rostock!$L$17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Rostock!$N$18:$N$27</c:f>
              <c:strCache>
                <c:ptCount val="10"/>
                <c:pt idx="0">
                  <c:v>SCHMELZER, JWP</c:v>
                </c:pt>
                <c:pt idx="1">
                  <c:v>FOKIN, VM</c:v>
                </c:pt>
                <c:pt idx="2">
                  <c:v>ZANOTTO, ED</c:v>
                </c:pt>
                <c:pt idx="3">
                  <c:v>ABYZOV, AS</c:v>
                </c:pt>
                <c:pt idx="4">
                  <c:v>RODRIGUES, AM</c:v>
                </c:pt>
                <c:pt idx="5">
                  <c:v>ZHANG, R</c:v>
                </c:pt>
                <c:pt idx="6">
                  <c:v>HE, XR</c:v>
                </c:pt>
                <c:pt idx="7">
                  <c:v>SCHICK, C</c:v>
                </c:pt>
                <c:pt idx="8">
                  <c:v>YURITSYN, NS</c:v>
                </c:pt>
                <c:pt idx="9">
                  <c:v>CAI, SW</c:v>
                </c:pt>
              </c:strCache>
            </c:strRef>
          </c:cat>
          <c:val>
            <c:numRef>
              <c:f>Rostock!$L$18:$L$27</c:f>
              <c:numCache>
                <c:formatCode>General</c:formatCode>
                <c:ptCount val="10"/>
                <c:pt idx="0">
                  <c:v>19</c:v>
                </c:pt>
                <c:pt idx="1">
                  <c:v>17</c:v>
                </c:pt>
                <c:pt idx="2">
                  <c:v>16</c:v>
                </c:pt>
                <c:pt idx="3">
                  <c:v>10</c:v>
                </c:pt>
                <c:pt idx="4">
                  <c:v>9</c:v>
                </c:pt>
                <c:pt idx="5">
                  <c:v>6</c:v>
                </c:pt>
                <c:pt idx="6">
                  <c:v>5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8D-4D8F-8421-C24F712E90F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Bonn!$B$17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Bonn!$D$19:$D$28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Bonn!$B$19:$B$28</c:f>
              <c:numCache>
                <c:formatCode>General</c:formatCode>
                <c:ptCount val="10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3</c:v>
                </c:pt>
                <c:pt idx="7">
                  <c:v>1</c:v>
                </c:pt>
                <c:pt idx="8">
                  <c:v>0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C6D-4940-B3C5-48CAA7DD26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48938700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Bonn!$G$17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Bonn!$I$18:$I$27</c:f>
              <c:strCache>
                <c:ptCount val="10"/>
                <c:pt idx="0">
                  <c:v>economics</c:v>
                </c:pt>
                <c:pt idx="1">
                  <c:v>agricultural economics &amp; policy</c:v>
                </c:pt>
                <c:pt idx="2">
                  <c:v>international relations</c:v>
                </c:pt>
                <c:pt idx="3">
                  <c:v>mathematics</c:v>
                </c:pt>
                <c:pt idx="4">
                  <c:v>microscopy</c:v>
                </c:pt>
                <c:pt idx="5">
                  <c:v>physics, mathematical</c:v>
                </c:pt>
                <c:pt idx="6">
                  <c:v>physics, multidisciplinary</c:v>
                </c:pt>
                <c:pt idx="7">
                  <c:v>physiology</c:v>
                </c:pt>
                <c:pt idx="8">
                  <c:v>zoology</c:v>
                </c:pt>
                <c:pt idx="9">
                  <c:v>biology</c:v>
                </c:pt>
              </c:strCache>
            </c:strRef>
          </c:cat>
          <c:val>
            <c:numRef>
              <c:f>Bonn!$G$18:$G$27</c:f>
              <c:numCache>
                <c:formatCode>General</c:formatCode>
                <c:ptCount val="10"/>
                <c:pt idx="0">
                  <c:v>4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7C-4197-9EFB-7E72B4DFA23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  <c:max val="5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Bonn!$L$17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Bonn!$N$18:$N$27</c:f>
              <c:strCache>
                <c:ptCount val="10"/>
                <c:pt idx="0">
                  <c:v>FERNANDES, MN</c:v>
                </c:pt>
                <c:pt idx="1">
                  <c:v>PERRY, SF</c:v>
                </c:pt>
                <c:pt idx="2">
                  <c:v>ALCARAZ, FC</c:v>
                </c:pt>
                <c:pt idx="3">
                  <c:v>DA COSTA, OTF</c:v>
                </c:pt>
                <c:pt idx="4">
                  <c:v>DE FARIA, RN</c:v>
                </c:pt>
                <c:pt idx="5">
                  <c:v>RITTENBERG, V</c:v>
                </c:pt>
                <c:pt idx="6">
                  <c:v>WIECK, C</c:v>
                </c:pt>
                <c:pt idx="7">
                  <c:v>GLASS, ML</c:v>
                </c:pt>
                <c:pt idx="8">
                  <c:v>HARTMANN, L</c:v>
                </c:pt>
                <c:pt idx="9">
                  <c:v>LESCH, M</c:v>
                </c:pt>
              </c:strCache>
            </c:strRef>
          </c:cat>
          <c:val>
            <c:numRef>
              <c:f>Bonn!$L$18:$L$27</c:f>
              <c:numCache>
                <c:formatCode>General</c:formatCode>
                <c:ptCount val="10"/>
                <c:pt idx="0">
                  <c:v>5</c:v>
                </c:pt>
                <c:pt idx="1">
                  <c:v>5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88-42E3-A675-F6773E71A7B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Jena!$B$17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Jena!$D$19:$D$28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Jena!$B$19:$B$28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6</c:v>
                </c:pt>
                <c:pt idx="5">
                  <c:v>3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D12-4E5E-A7B6-F43E6762E4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Jena!$G$17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Jena!$I$18:$I$27</c:f>
              <c:strCache>
                <c:ptCount val="10"/>
                <c:pt idx="0">
                  <c:v>genetics &amp; heredity</c:v>
                </c:pt>
                <c:pt idx="1">
                  <c:v>materials science, ceramics</c:v>
                </c:pt>
                <c:pt idx="2">
                  <c:v>biochemistry &amp; molecular biology</c:v>
                </c:pt>
                <c:pt idx="3">
                  <c:v>cell biology</c:v>
                </c:pt>
                <c:pt idx="4">
                  <c:v>materials science, multidisciplinary</c:v>
                </c:pt>
                <c:pt idx="5">
                  <c:v>zoology</c:v>
                </c:pt>
                <c:pt idx="6">
                  <c:v>biotechnology &amp; applied microbiology</c:v>
                </c:pt>
                <c:pt idx="7">
                  <c:v>chemistry, multidisciplinary</c:v>
                </c:pt>
                <c:pt idx="8">
                  <c:v>crystallography</c:v>
                </c:pt>
                <c:pt idx="9">
                  <c:v>evolutionary biology</c:v>
                </c:pt>
              </c:strCache>
            </c:strRef>
          </c:cat>
          <c:val>
            <c:numRef>
              <c:f>Jena!$G$18:$G$27</c:f>
              <c:numCache>
                <c:formatCode>General</c:formatCode>
                <c:ptCount val="10"/>
                <c:pt idx="0">
                  <c:v>10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FE-47CF-B7AC-C31FAF2B258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Jena!$L$17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Jena!$N$18:$N$27</c:f>
              <c:strCache>
                <c:ptCount val="10"/>
                <c:pt idx="0">
                  <c:v>LIEHR, T</c:v>
                </c:pt>
                <c:pt idx="1">
                  <c:v>CIOFFI, MD</c:v>
                </c:pt>
                <c:pt idx="2">
                  <c:v>KOSYAKOVA, N</c:v>
                </c:pt>
                <c:pt idx="3">
                  <c:v>BERTOLLO, LAC</c:v>
                </c:pt>
                <c:pt idx="4">
                  <c:v>CHAVEERACH, A</c:v>
                </c:pt>
                <c:pt idx="5">
                  <c:v>CIOFFI, MB</c:v>
                </c:pt>
                <c:pt idx="6">
                  <c:v>SUPIWONG, W</c:v>
                </c:pt>
                <c:pt idx="7">
                  <c:v>TANOMTONG, A</c:v>
                </c:pt>
                <c:pt idx="8">
                  <c:v>YANO, CF</c:v>
                </c:pt>
                <c:pt idx="9">
                  <c:v>PINTHONG, K</c:v>
                </c:pt>
              </c:strCache>
            </c:strRef>
          </c:cat>
          <c:val>
            <c:numRef>
              <c:f>Jena!$L$18:$L$27</c:f>
              <c:numCache>
                <c:formatCode>General</c:formatCode>
                <c:ptCount val="10"/>
                <c:pt idx="0">
                  <c:v>11</c:v>
                </c:pt>
                <c:pt idx="1">
                  <c:v>6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DA-4E5C-8EDA-71131266537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Wurzburg!$B$17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Wurzburg!$D$19:$D$28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Wurzburg!$B$19:$B$28</c:f>
              <c:numCache>
                <c:formatCode>General</c:formatCode>
                <c:ptCount val="10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4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AEE-4180-8AAF-67426B67E7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48938700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Ano!$D$3:$D$48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Ano!$B$3:$B$48</c:f>
              <c:numCache>
                <c:formatCode>General</c:formatCode>
                <c:ptCount val="46"/>
                <c:pt idx="0">
                  <c:v>55</c:v>
                </c:pt>
                <c:pt idx="1">
                  <c:v>51</c:v>
                </c:pt>
                <c:pt idx="2">
                  <c:v>40</c:v>
                </c:pt>
                <c:pt idx="3">
                  <c:v>46</c:v>
                </c:pt>
                <c:pt idx="4">
                  <c:v>31</c:v>
                </c:pt>
                <c:pt idx="5">
                  <c:v>17</c:v>
                </c:pt>
                <c:pt idx="6">
                  <c:v>19</c:v>
                </c:pt>
                <c:pt idx="7">
                  <c:v>18</c:v>
                </c:pt>
                <c:pt idx="8">
                  <c:v>16</c:v>
                </c:pt>
                <c:pt idx="9">
                  <c:v>13</c:v>
                </c:pt>
                <c:pt idx="10">
                  <c:v>15</c:v>
                </c:pt>
                <c:pt idx="11">
                  <c:v>9</c:v>
                </c:pt>
                <c:pt idx="12">
                  <c:v>8</c:v>
                </c:pt>
                <c:pt idx="13">
                  <c:v>7</c:v>
                </c:pt>
                <c:pt idx="14">
                  <c:v>6</c:v>
                </c:pt>
                <c:pt idx="15">
                  <c:v>5</c:v>
                </c:pt>
                <c:pt idx="16">
                  <c:v>1</c:v>
                </c:pt>
                <c:pt idx="17">
                  <c:v>3</c:v>
                </c:pt>
                <c:pt idx="18">
                  <c:v>8</c:v>
                </c:pt>
                <c:pt idx="19">
                  <c:v>5</c:v>
                </c:pt>
                <c:pt idx="20">
                  <c:v>5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5</c:v>
                </c:pt>
                <c:pt idx="25">
                  <c:v>2</c:v>
                </c:pt>
                <c:pt idx="26">
                  <c:v>1</c:v>
                </c:pt>
                <c:pt idx="27">
                  <c:v>2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A4-43C7-9FEA-1BA11F802AA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Wurzburg!$G$17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Wurzburg!$I$18:$I$27</c:f>
              <c:strCache>
                <c:ptCount val="10"/>
                <c:pt idx="0">
                  <c:v>physics, applied</c:v>
                </c:pt>
                <c:pt idx="1">
                  <c:v>materials science, multidisciplinary</c:v>
                </c:pt>
                <c:pt idx="2">
                  <c:v>physics, condensed matter</c:v>
                </c:pt>
                <c:pt idx="3">
                  <c:v>biochemistry &amp; molecular biology</c:v>
                </c:pt>
                <c:pt idx="4">
                  <c:v>genetics &amp; heredity</c:v>
                </c:pt>
                <c:pt idx="5">
                  <c:v>chemistry, multidisciplinary</c:v>
                </c:pt>
                <c:pt idx="6">
                  <c:v>chemistry, physical</c:v>
                </c:pt>
                <c:pt idx="7">
                  <c:v>nanoscience &amp; nanotechnology</c:v>
                </c:pt>
                <c:pt idx="8">
                  <c:v>astronomy &amp; astrophysics</c:v>
                </c:pt>
                <c:pt idx="9">
                  <c:v>cell biology</c:v>
                </c:pt>
              </c:strCache>
            </c:strRef>
          </c:cat>
          <c:val>
            <c:numRef>
              <c:f>Wurzburg!$G$18:$G$27</c:f>
              <c:numCache>
                <c:formatCode>General</c:formatCode>
                <c:ptCount val="10"/>
                <c:pt idx="0">
                  <c:v>7</c:v>
                </c:pt>
                <c:pt idx="1">
                  <c:v>5</c:v>
                </c:pt>
                <c:pt idx="2">
                  <c:v>5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BB-4C4E-9E97-844CFCABF54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Wurzburg!$L$17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Wurzburg!$N$18:$N$27</c:f>
              <c:strCache>
                <c:ptCount val="10"/>
                <c:pt idx="0">
                  <c:v>LOPEZ-RICHARD, V</c:v>
                </c:pt>
                <c:pt idx="1">
                  <c:v>MARQUES, GE</c:v>
                </c:pt>
                <c:pt idx="2">
                  <c:v>WORSCHECH, L</c:v>
                </c:pt>
                <c:pt idx="3">
                  <c:v>HARTMANN, F</c:v>
                </c:pt>
                <c:pt idx="4">
                  <c:v>CASTELANO, LK</c:v>
                </c:pt>
                <c:pt idx="5">
                  <c:v>HOFLING, S</c:v>
                </c:pt>
                <c:pt idx="6">
                  <c:v>DIAS, MRS</c:v>
                </c:pt>
                <c:pt idx="7">
                  <c:v>KAMP, M</c:v>
                </c:pt>
                <c:pt idx="8">
                  <c:v>PFENNING, A</c:v>
                </c:pt>
                <c:pt idx="9">
                  <c:v>ALVES, FM</c:v>
                </c:pt>
              </c:strCache>
            </c:strRef>
          </c:cat>
          <c:val>
            <c:numRef>
              <c:f>Wurzburg!$L$18:$L$27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9</c:v>
                </c:pt>
                <c:pt idx="3">
                  <c:v>7</c:v>
                </c:pt>
                <c:pt idx="4">
                  <c:v>6</c:v>
                </c:pt>
                <c:pt idx="5">
                  <c:v>6</c:v>
                </c:pt>
                <c:pt idx="6">
                  <c:v>5</c:v>
                </c:pt>
                <c:pt idx="7">
                  <c:v>5</c:v>
                </c:pt>
                <c:pt idx="8">
                  <c:v>4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AF-44B5-AEB8-C4FD3C39012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Área!$B$1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Área!$D$2:$D$11</c:f>
              <c:strCache>
                <c:ptCount val="10"/>
                <c:pt idx="0">
                  <c:v>materials science, multidisciplinary</c:v>
                </c:pt>
                <c:pt idx="1">
                  <c:v>materials science, ceramics</c:v>
                </c:pt>
                <c:pt idx="2">
                  <c:v>chemistry, physical</c:v>
                </c:pt>
                <c:pt idx="3">
                  <c:v>genetics &amp; heredity</c:v>
                </c:pt>
                <c:pt idx="4">
                  <c:v>metallurgy &amp; metallurgical engineering</c:v>
                </c:pt>
                <c:pt idx="5">
                  <c:v>physics, applied</c:v>
                </c:pt>
                <c:pt idx="6">
                  <c:v>chemistry, multidisciplinary</c:v>
                </c:pt>
                <c:pt idx="7">
                  <c:v>nanoscience &amp; nanotechnology</c:v>
                </c:pt>
                <c:pt idx="8">
                  <c:v>physics, condensed matter</c:v>
                </c:pt>
                <c:pt idx="9">
                  <c:v>biochemistry &amp; molecular biology</c:v>
                </c:pt>
              </c:strCache>
            </c:strRef>
          </c:cat>
          <c:val>
            <c:numRef>
              <c:f>Área!$B$2:$B$11</c:f>
              <c:numCache>
                <c:formatCode>General</c:formatCode>
                <c:ptCount val="10"/>
                <c:pt idx="0">
                  <c:v>93</c:v>
                </c:pt>
                <c:pt idx="1">
                  <c:v>38</c:v>
                </c:pt>
                <c:pt idx="2">
                  <c:v>32</c:v>
                </c:pt>
                <c:pt idx="3">
                  <c:v>28</c:v>
                </c:pt>
                <c:pt idx="4">
                  <c:v>28</c:v>
                </c:pt>
                <c:pt idx="5">
                  <c:v>27</c:v>
                </c:pt>
                <c:pt idx="6">
                  <c:v>25</c:v>
                </c:pt>
                <c:pt idx="7">
                  <c:v>19</c:v>
                </c:pt>
                <c:pt idx="8">
                  <c:v>19</c:v>
                </c:pt>
                <c:pt idx="9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81-4DD4-ABEA-132CEDB3618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Autor!$B$1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Autor!$D$2:$D$11</c:f>
              <c:strCache>
                <c:ptCount val="10"/>
                <c:pt idx="0">
                  <c:v>DOS SANTOS, JF</c:v>
                </c:pt>
                <c:pt idx="1">
                  <c:v>ZANOTTO, ED</c:v>
                </c:pt>
                <c:pt idx="2">
                  <c:v>LIEHR, T</c:v>
                </c:pt>
                <c:pt idx="3">
                  <c:v>SCHMELZER, JWP</c:v>
                </c:pt>
                <c:pt idx="4">
                  <c:v>FOKIN, VM</c:v>
                </c:pt>
                <c:pt idx="5">
                  <c:v>BERTOLLO, LAC</c:v>
                </c:pt>
                <c:pt idx="6">
                  <c:v>CIOFFI, MD</c:v>
                </c:pt>
                <c:pt idx="7">
                  <c:v>GARGARELLA, P</c:v>
                </c:pt>
                <c:pt idx="8">
                  <c:v>LOPEZ-RICHARD, V</c:v>
                </c:pt>
                <c:pt idx="9">
                  <c:v>MARQUES, GE</c:v>
                </c:pt>
              </c:strCache>
            </c:strRef>
          </c:cat>
          <c:val>
            <c:numRef>
              <c:f>Autor!$B$2:$B$11</c:f>
              <c:numCache>
                <c:formatCode>General</c:formatCode>
                <c:ptCount val="10"/>
                <c:pt idx="0">
                  <c:v>36</c:v>
                </c:pt>
                <c:pt idx="1">
                  <c:v>29</c:v>
                </c:pt>
                <c:pt idx="2">
                  <c:v>24</c:v>
                </c:pt>
                <c:pt idx="3">
                  <c:v>19</c:v>
                </c:pt>
                <c:pt idx="4">
                  <c:v>17</c:v>
                </c:pt>
                <c:pt idx="5">
                  <c:v>16</c:v>
                </c:pt>
                <c:pt idx="6">
                  <c:v>16</c:v>
                </c:pt>
                <c:pt idx="7">
                  <c:v>13</c:v>
                </c:pt>
                <c:pt idx="8">
                  <c:v>13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E0-4587-8A41-55978676004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'Palavra-chave'!$B$1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'Palavra-chave'!$D$2:$D$11</c:f>
              <c:strCache>
                <c:ptCount val="10"/>
                <c:pt idx="0">
                  <c:v>friction spot welding</c:v>
                </c:pt>
                <c:pt idx="1">
                  <c:v>fish</c:v>
                </c:pt>
                <c:pt idx="2">
                  <c:v>aluminum</c:v>
                </c:pt>
                <c:pt idx="3">
                  <c:v>fish cytogenetics</c:v>
                </c:pt>
                <c:pt idx="4">
                  <c:v>microstructure</c:v>
                </c:pt>
                <c:pt idx="5">
                  <c:v>nucleation</c:v>
                </c:pt>
                <c:pt idx="6">
                  <c:v>crystal growth</c:v>
                </c:pt>
                <c:pt idx="7">
                  <c:v>glass</c:v>
                </c:pt>
                <c:pt idx="8">
                  <c:v>molecular cytogenetics</c:v>
                </c:pt>
                <c:pt idx="9">
                  <c:v>rapid solidification</c:v>
                </c:pt>
              </c:strCache>
            </c:strRef>
          </c:cat>
          <c:val>
            <c:numRef>
              <c:f>'Palavra-chave'!$B$2:$B$11</c:f>
              <c:numCache>
                <c:formatCode>General</c:formatCode>
                <c:ptCount val="10"/>
                <c:pt idx="0">
                  <c:v>13</c:v>
                </c:pt>
                <c:pt idx="1">
                  <c:v>10</c:v>
                </c:pt>
                <c:pt idx="2">
                  <c:v>8</c:v>
                </c:pt>
                <c:pt idx="3">
                  <c:v>8</c:v>
                </c:pt>
                <c:pt idx="4">
                  <c:v>8</c:v>
                </c:pt>
                <c:pt idx="5">
                  <c:v>7</c:v>
                </c:pt>
                <c:pt idx="6">
                  <c:v>6</c:v>
                </c:pt>
                <c:pt idx="7">
                  <c:v>6</c:v>
                </c:pt>
                <c:pt idx="8">
                  <c:v>6</c:v>
                </c:pt>
                <c:pt idx="9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3B-462D-B196-FE49FCB714C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Instituições!$B$1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Instituições!$D$2:$D$11</c:f>
              <c:strCache>
                <c:ptCount val="10"/>
                <c:pt idx="0">
                  <c:v>Helmholtz-Zentrum Geesthacht (HZG)</c:v>
                </c:pt>
                <c:pt idx="1">
                  <c:v>Universität Rostock</c:v>
                </c:pt>
                <c:pt idx="2">
                  <c:v>Universität Bonn</c:v>
                </c:pt>
                <c:pt idx="3">
                  <c:v>Friedrich-Schiller-Universität Jena</c:v>
                </c:pt>
                <c:pt idx="4">
                  <c:v>Universität Würzburg</c:v>
                </c:pt>
                <c:pt idx="5">
                  <c:v>IFW Dresden</c:v>
                </c:pt>
                <c:pt idx="6">
                  <c:v>Universitätsklinikum Jena</c:v>
                </c:pt>
                <c:pt idx="7">
                  <c:v>Leibniz Universität Hannover</c:v>
                </c:pt>
                <c:pt idx="8">
                  <c:v>Forschungszentrum Jülich</c:v>
                </c:pt>
                <c:pt idx="9">
                  <c:v>Universität Münster</c:v>
                </c:pt>
              </c:strCache>
            </c:strRef>
          </c:cat>
          <c:val>
            <c:numRef>
              <c:f>Instituições!$B$2:$B$11</c:f>
              <c:numCache>
                <c:formatCode>General</c:formatCode>
                <c:ptCount val="10"/>
                <c:pt idx="0">
                  <c:v>30</c:v>
                </c:pt>
                <c:pt idx="1">
                  <c:v>27</c:v>
                </c:pt>
                <c:pt idx="2">
                  <c:v>18</c:v>
                </c:pt>
                <c:pt idx="3">
                  <c:v>18</c:v>
                </c:pt>
                <c:pt idx="4">
                  <c:v>17</c:v>
                </c:pt>
                <c:pt idx="5">
                  <c:v>10</c:v>
                </c:pt>
                <c:pt idx="6">
                  <c:v>9</c:v>
                </c:pt>
                <c:pt idx="7">
                  <c:v>9</c:v>
                </c:pt>
                <c:pt idx="8">
                  <c:v>8</c:v>
                </c:pt>
                <c:pt idx="9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EE-4360-BC74-F3C1E094B5E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HZG!$B$17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HZG!$D$19:$D$28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HZG!$B$19:$B$28</c:f>
              <c:numCache>
                <c:formatCode>General</c:formatCode>
                <c:ptCount val="10"/>
                <c:pt idx="0">
                  <c:v>4</c:v>
                </c:pt>
                <c:pt idx="1">
                  <c:v>6</c:v>
                </c:pt>
                <c:pt idx="2">
                  <c:v>7</c:v>
                </c:pt>
                <c:pt idx="3">
                  <c:v>6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4D2-4778-B6D0-42B919897E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HZG!$G$17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HZG!$I$18:$I$27</c:f>
              <c:strCache>
                <c:ptCount val="10"/>
                <c:pt idx="0">
                  <c:v>materials science, multidisciplinary</c:v>
                </c:pt>
                <c:pt idx="1">
                  <c:v>metallurgy &amp; metallurgical engineering</c:v>
                </c:pt>
                <c:pt idx="2">
                  <c:v>engineering, manufacturing</c:v>
                </c:pt>
                <c:pt idx="3">
                  <c:v>automation &amp; control systems</c:v>
                </c:pt>
                <c:pt idx="4">
                  <c:v>engineering, mechanical</c:v>
                </c:pt>
                <c:pt idx="5">
                  <c:v>engineering, industrial</c:v>
                </c:pt>
                <c:pt idx="6">
                  <c:v>engineering, multidisciplinary</c:v>
                </c:pt>
                <c:pt idx="7">
                  <c:v>materials science, characterization &amp; testing</c:v>
                </c:pt>
                <c:pt idx="8">
                  <c:v>materials science, composites</c:v>
                </c:pt>
                <c:pt idx="9">
                  <c:v>mineralogy</c:v>
                </c:pt>
              </c:strCache>
            </c:strRef>
          </c:cat>
          <c:val>
            <c:numRef>
              <c:f>HZG!$G$18:$G$27</c:f>
              <c:numCache>
                <c:formatCode>General</c:formatCode>
                <c:ptCount val="10"/>
                <c:pt idx="0">
                  <c:v>18</c:v>
                </c:pt>
                <c:pt idx="1">
                  <c:v>13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C3-474E-B58D-3D011ABCDE2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HZG!$L$17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HZG!$N$18:$N$27</c:f>
              <c:strCache>
                <c:ptCount val="10"/>
                <c:pt idx="0">
                  <c:v>DOS SANTOS, JF</c:v>
                </c:pt>
                <c:pt idx="1">
                  <c:v>CANTO, LB</c:v>
                </c:pt>
                <c:pt idx="2">
                  <c:v>ALCANTARA, NG</c:v>
                </c:pt>
                <c:pt idx="3">
                  <c:v>AMANCIO, ST</c:v>
                </c:pt>
                <c:pt idx="4">
                  <c:v>SUHUDDIN, UFH</c:v>
                </c:pt>
                <c:pt idx="5">
                  <c:v>PLAINE, AH</c:v>
                </c:pt>
                <c:pt idx="6">
                  <c:v>KAINER, KU</c:v>
                </c:pt>
                <c:pt idx="7">
                  <c:v>PYCZAK, F</c:v>
                </c:pt>
                <c:pt idx="8">
                  <c:v>BLAGA, L</c:v>
                </c:pt>
                <c:pt idx="9">
                  <c:v>EBEL, T</c:v>
                </c:pt>
              </c:strCache>
            </c:strRef>
          </c:cat>
          <c:val>
            <c:numRef>
              <c:f>HZG!$L$18:$L$27</c:f>
              <c:numCache>
                <c:formatCode>General</c:formatCode>
                <c:ptCount val="10"/>
                <c:pt idx="0">
                  <c:v>21</c:v>
                </c:pt>
                <c:pt idx="1">
                  <c:v>8</c:v>
                </c:pt>
                <c:pt idx="2">
                  <c:v>7</c:v>
                </c:pt>
                <c:pt idx="3">
                  <c:v>7</c:v>
                </c:pt>
                <c:pt idx="4">
                  <c:v>7</c:v>
                </c:pt>
                <c:pt idx="5">
                  <c:v>6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A7-4D51-9EFB-BC92B18F264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27/02/2019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27/02/2019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27/02/2019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27/02/2019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27/02/2019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27/02/2019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27/02/2019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27/02/2019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27/02/2019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27/02/2019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2/27/2019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21/02/2019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Busca realizada na Web </a:t>
            </a:r>
            <a:r>
              <a:rPr lang="pt-BR" sz="2000" dirty="0" err="1">
                <a:latin typeface="Open Sans" panose="020B0606030504020204"/>
              </a:rPr>
              <a:t>of</a:t>
            </a:r>
            <a:r>
              <a:rPr lang="pt-BR" sz="2000" dirty="0">
                <a:latin typeface="Open Sans" panose="020B0606030504020204"/>
              </a:rPr>
              <a:t> Science em 21/02/2019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Total: 20063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): 16364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Expressão de busca utilizada disponível em http://spdi.ufscar.</a:t>
            </a:r>
            <a:r>
              <a:rPr lang="pt-BR" sz="2000" dirty="0"/>
              <a:t>br/</a:t>
            </a:r>
            <a:endParaRPr lang="pt-BR" sz="2000" dirty="0">
              <a:latin typeface="Open Sans" panose="020B0606030504020204"/>
            </a:endParaRP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Helmholtz-Zentrum</a:t>
            </a:r>
            <a:r>
              <a:rPr lang="pt-BR" dirty="0"/>
              <a:t> </a:t>
            </a:r>
            <a:r>
              <a:rPr lang="pt-BR" dirty="0" err="1"/>
              <a:t>Geesthacht</a:t>
            </a:r>
            <a:r>
              <a:rPr lang="pt-BR" dirty="0"/>
              <a:t> (HZG),</a:t>
            </a:r>
            <a:br>
              <a:rPr lang="pt-BR" dirty="0"/>
            </a:b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A245DF4A-AD7A-4992-B1E6-2156EC4EF1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998206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9452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Rostock, </a:t>
            </a:r>
            <a:r>
              <a:rPr lang="pt-BR" sz="2000" dirty="0"/>
              <a:t>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D9AB660-1FE5-4D3F-A9DB-BD196B44F4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840383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5174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Universität</a:t>
            </a:r>
            <a:r>
              <a:rPr lang="pt-BR" dirty="0"/>
              <a:t> Rostock,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3772F7C-8135-4C97-8A51-47CC2E8D85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8823647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2809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Rostock,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439DA47D-ABD2-43D6-8EB0-E97277F48D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222575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9982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Bonn, </a:t>
            </a:r>
            <a:r>
              <a:rPr lang="pt-BR" sz="2000" dirty="0"/>
              <a:t>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D80213B-C524-4B4E-9A41-AD8581609F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018655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5872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Universität</a:t>
            </a:r>
            <a:r>
              <a:rPr lang="pt-BR" dirty="0"/>
              <a:t> Bonn,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C94B4AC-FA4F-463A-8F9F-E558077F1D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2017527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0326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Bonn,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9627A5C3-A1C3-442D-9D93-53E27D374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435951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7939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Friedrich-Schiller-</a:t>
            </a:r>
            <a:r>
              <a:rPr lang="pt-BR" dirty="0" err="1"/>
              <a:t>Universität</a:t>
            </a:r>
            <a:r>
              <a:rPr lang="pt-BR" dirty="0"/>
              <a:t> </a:t>
            </a:r>
            <a:r>
              <a:rPr lang="pt-BR" dirty="0" err="1"/>
              <a:t>Jena</a:t>
            </a:r>
            <a:r>
              <a:rPr lang="pt-BR" dirty="0"/>
              <a:t>, </a:t>
            </a:r>
            <a:r>
              <a:rPr lang="pt-BR" sz="2000" dirty="0"/>
              <a:t>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C8FBF6F-7D53-4BAD-A87E-E2720B32B6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59471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51257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Friedrich-Schiller-</a:t>
            </a:r>
            <a:r>
              <a:rPr lang="pt-BR" dirty="0" err="1"/>
              <a:t>Universität</a:t>
            </a:r>
            <a:r>
              <a:rPr lang="pt-BR" dirty="0"/>
              <a:t> </a:t>
            </a:r>
            <a:r>
              <a:rPr lang="pt-BR" dirty="0" err="1"/>
              <a:t>Jena</a:t>
            </a:r>
            <a:r>
              <a:rPr lang="pt-BR" dirty="0"/>
              <a:t>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85C43C66-31C4-44E1-9EA0-65A659693A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2589262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413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1990" dirty="0"/>
              <a:t>Publicações da </a:t>
            </a:r>
            <a:r>
              <a:rPr lang="pt-BR" sz="1990" cap="none" dirty="0"/>
              <a:t>UFSCar</a:t>
            </a:r>
            <a:r>
              <a:rPr lang="pt-BR" sz="1990" dirty="0"/>
              <a:t> em colaboração com Friedrich-Schiller-</a:t>
            </a:r>
            <a:r>
              <a:rPr lang="pt-BR" sz="1990" dirty="0" err="1"/>
              <a:t>Universität</a:t>
            </a:r>
            <a:r>
              <a:rPr lang="pt-BR" sz="1990" dirty="0"/>
              <a:t> </a:t>
            </a:r>
            <a:r>
              <a:rPr lang="pt-BR" sz="1990" dirty="0" err="1"/>
              <a:t>Jena</a:t>
            </a:r>
            <a:r>
              <a:rPr lang="pt-BR" sz="1990" dirty="0"/>
              <a:t>, 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258121BF-00C7-4B94-AC2E-895DF85B1C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901201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8739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D9033485-D8A6-4126-B6DB-3234B7358C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627113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Würzburg, </a:t>
            </a:r>
            <a:r>
              <a:rPr lang="pt-BR" sz="2000" dirty="0"/>
              <a:t>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118C83F-7428-4BB5-A66D-895A1DC9ED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555531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5267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Universität</a:t>
            </a:r>
            <a:r>
              <a:rPr lang="pt-BR" dirty="0"/>
              <a:t> Würzburg,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5D54DAE-FE17-4A59-BA11-3E97EF6F71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2657842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0480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Würzburg,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677A6617-1C94-4C6F-BB04-77536913A4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865531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3763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Alemanha,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89A96E24-5230-41BE-BFCB-89CACA26BD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2571234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0441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da Alemanha,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12B90C1-E529-427D-B199-62140F3366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071347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724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</a:t>
            </a:r>
            <a:r>
              <a:rPr lang="pt-BR" dirty="0"/>
              <a:t>Alemanha,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211D8FC-EA7C-42E3-8A35-EF7FC60294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905224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0202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</a:t>
            </a:r>
            <a:r>
              <a:rPr lang="pt-BR" dirty="0"/>
              <a:t>Alemanha,</a:t>
            </a:r>
            <a:br>
              <a:rPr lang="pt-BR" sz="2000" dirty="0"/>
            </a:br>
            <a:r>
              <a:rPr lang="pt-BR" sz="2000" dirty="0"/>
              <a:t>por palavra-chave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9F354-08E5-4612-88E0-325F75AFCC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933173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da Alemanha,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7F1F0A4-D7FF-4016-855B-6FA90FD947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482656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Helmholtz-Zentrum</a:t>
            </a:r>
            <a:r>
              <a:rPr lang="pt-BR" dirty="0"/>
              <a:t> </a:t>
            </a:r>
            <a:r>
              <a:rPr lang="pt-BR" dirty="0" err="1"/>
              <a:t>Geesthacht</a:t>
            </a:r>
            <a:r>
              <a:rPr lang="pt-BR" dirty="0"/>
              <a:t> (HZG),</a:t>
            </a:r>
            <a:br>
              <a:rPr lang="pt-BR" dirty="0"/>
            </a:br>
            <a:r>
              <a:rPr lang="pt-BR" sz="2000" dirty="0"/>
              <a:t>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BB93D37-9171-4B9C-8F63-96DF13A31E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04076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Helmholtz-Zentrum</a:t>
            </a:r>
            <a:r>
              <a:rPr lang="pt-BR" dirty="0"/>
              <a:t> </a:t>
            </a:r>
            <a:r>
              <a:rPr lang="pt-BR" dirty="0" err="1"/>
              <a:t>Geesthacht</a:t>
            </a:r>
            <a:r>
              <a:rPr lang="pt-BR" dirty="0"/>
              <a:t> (HZG),</a:t>
            </a:r>
            <a:br>
              <a:rPr lang="pt-BR" dirty="0"/>
            </a:b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ECA5C07-73A4-4D28-BFB1-44658771EE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430617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372</TotalTime>
  <Words>318</Words>
  <Application>Microsoft Office PowerPoint</Application>
  <PresentationFormat>Widescreen</PresentationFormat>
  <Paragraphs>46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8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da Alemanha, por ano</vt:lpstr>
      <vt:lpstr>Publicações da UFSCar em colaboração com instituições da Alemanha, por área</vt:lpstr>
      <vt:lpstr>Publicações da UFSCar em colaboração com instituições da Alemanha, por autor</vt:lpstr>
      <vt:lpstr>Publicações da UFSCar em colaboração com instituições da Alemanha, por palavra-chave</vt:lpstr>
      <vt:lpstr>Publicações da UFSCar em colaboração com instituições da Alemanha, por instituição</vt:lpstr>
      <vt:lpstr>Publicações da UFSCar em colaboração com Helmholtz-Zentrum Geesthacht (HZG), por ano</vt:lpstr>
      <vt:lpstr>Publicações da UFSCar em colaboração com Helmholtz-Zentrum Geesthacht (HZG), por área</vt:lpstr>
      <vt:lpstr>Publicações da UFSCar em colaboração com Helmholtz-Zentrum Geesthacht (HZG), por autor</vt:lpstr>
      <vt:lpstr>Publicações da UFSCar em colaboração com Universität Rostock, por ano</vt:lpstr>
      <vt:lpstr>Publicações da UFSCar em colaboração com Universität Rostock, por área</vt:lpstr>
      <vt:lpstr>Publicações da UFSCar em colaboração com Universität Rostock, por autor</vt:lpstr>
      <vt:lpstr>Publicações da UFSCar em colaboração com Universität Bonn, por ano</vt:lpstr>
      <vt:lpstr>Publicações da UFSCar em colaboração com Universität Bonn, por área</vt:lpstr>
      <vt:lpstr>Publicações da UFSCar em colaboração com Universität Bonn, por autor</vt:lpstr>
      <vt:lpstr>Publicações da UFSCar em colaboração com Friedrich-Schiller-Universität Jena, por ano</vt:lpstr>
      <vt:lpstr>Publicações da UFSCar em colaboração com Friedrich-Schiller-Universität Jena, por área</vt:lpstr>
      <vt:lpstr>Publicações da UFSCar em colaboração com Friedrich-Schiller-Universität Jena, por autor</vt:lpstr>
      <vt:lpstr>Publicações da UFSCar em colaboração com Universität Würzburg, por ano</vt:lpstr>
      <vt:lpstr>Publicações da UFSCar em colaboração com Universität Würzburg, por área</vt:lpstr>
      <vt:lpstr>Publicações da UFSCar em colaboração com Universität Würzburg,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Felipe Nachabe</cp:lastModifiedBy>
  <cp:revision>59</cp:revision>
  <dcterms:created xsi:type="dcterms:W3CDTF">2018-06-12T14:18:58Z</dcterms:created>
  <dcterms:modified xsi:type="dcterms:W3CDTF">2019-02-27T13:16:39Z</dcterms:modified>
</cp:coreProperties>
</file>