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5"/>
  </p:handoutMasterIdLst>
  <p:sldIdLst>
    <p:sldId id="281" r:id="rId2"/>
    <p:sldId id="282" r:id="rId3"/>
    <p:sldId id="284" r:id="rId4"/>
    <p:sldId id="285" r:id="rId5"/>
    <p:sldId id="286" r:id="rId6"/>
    <p:sldId id="260" r:id="rId7"/>
    <p:sldId id="261" r:id="rId8"/>
    <p:sldId id="259" r:id="rId9"/>
    <p:sldId id="278" r:id="rId10"/>
    <p:sldId id="283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9" r:id="rId19"/>
    <p:sldId id="295" r:id="rId20"/>
    <p:sldId id="296" r:id="rId21"/>
    <p:sldId id="297" r:id="rId22"/>
    <p:sldId id="298" r:id="rId23"/>
    <p:sldId id="257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Canad&#225;-Dado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Total!$B$1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58C4-4E03-8F07-2CE39369F4B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58C4-4E03-8F07-2CE39369F4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Total!$D$3:$D$12</c:f>
              <c:strCache>
                <c:ptCount val="10"/>
                <c:pt idx="0">
                  <c:v>USA</c:v>
                </c:pt>
                <c:pt idx="1">
                  <c:v>Spain</c:v>
                </c:pt>
                <c:pt idx="2">
                  <c:v>United Kingdom</c:v>
                </c:pt>
                <c:pt idx="3">
                  <c:v>Germany</c:v>
                </c:pt>
                <c:pt idx="4">
                  <c:v>France</c:v>
                </c:pt>
                <c:pt idx="5">
                  <c:v>Canada</c:v>
                </c:pt>
                <c:pt idx="6">
                  <c:v>Portugal</c:v>
                </c:pt>
                <c:pt idx="7">
                  <c:v>Italy</c:v>
                </c:pt>
                <c:pt idx="8">
                  <c:v>Argentina</c:v>
                </c:pt>
                <c:pt idx="9">
                  <c:v>Russia</c:v>
                </c:pt>
              </c:strCache>
            </c:strRef>
          </c:cat>
          <c:val>
            <c:numRef>
              <c:f>Total!$B$3:$B$12</c:f>
              <c:numCache>
                <c:formatCode>General</c:formatCode>
                <c:ptCount val="10"/>
                <c:pt idx="0">
                  <c:v>1158</c:v>
                </c:pt>
                <c:pt idx="1">
                  <c:v>521</c:v>
                </c:pt>
                <c:pt idx="2">
                  <c:v>422</c:v>
                </c:pt>
                <c:pt idx="3">
                  <c:v>391</c:v>
                </c:pt>
                <c:pt idx="4">
                  <c:v>375</c:v>
                </c:pt>
                <c:pt idx="5">
                  <c:v>300</c:v>
                </c:pt>
                <c:pt idx="6">
                  <c:v>230</c:v>
                </c:pt>
                <c:pt idx="7">
                  <c:v>196</c:v>
                </c:pt>
                <c:pt idx="8">
                  <c:v>157</c:v>
                </c:pt>
                <c:pt idx="9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C4-4E03-8F07-2CE39369F4B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65621392"/>
        <c:axId val="567567088"/>
      </c:bar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  <c:max val="1200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'U of T'!$B$17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 of T'!$D$19:$D$28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 of T'!$B$19:$B$28</c:f>
              <c:numCache>
                <c:formatCode>General</c:formatCode>
                <c:ptCount val="10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D7-41F9-9BFC-A70F2E0BD1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'U of T'!$G$17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'U of T'!$I$18:$I$27</c:f>
              <c:strCache>
                <c:ptCount val="10"/>
                <c:pt idx="0">
                  <c:v>physics, condensed matter</c:v>
                </c:pt>
                <c:pt idx="1">
                  <c:v>zoology</c:v>
                </c:pt>
                <c:pt idx="2">
                  <c:v>physics, applied</c:v>
                </c:pt>
                <c:pt idx="3">
                  <c:v>physiology</c:v>
                </c:pt>
                <c:pt idx="4">
                  <c:v>biodiversity conservation</c:v>
                </c:pt>
                <c:pt idx="5">
                  <c:v>biology</c:v>
                </c:pt>
                <c:pt idx="6">
                  <c:v>ecology</c:v>
                </c:pt>
                <c:pt idx="7">
                  <c:v>environmental sciences</c:v>
                </c:pt>
                <c:pt idx="8">
                  <c:v>materials science, multidisciplinary</c:v>
                </c:pt>
                <c:pt idx="9">
                  <c:v>physics, multidisciplinary</c:v>
                </c:pt>
              </c:strCache>
            </c:strRef>
          </c:cat>
          <c:val>
            <c:numRef>
              <c:f>'U of T'!$G$18:$G$27</c:f>
              <c:numCache>
                <c:formatCode>General</c:formatCode>
                <c:ptCount val="10"/>
                <c:pt idx="0">
                  <c:v>7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D1-4887-8298-3378711E0B8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'U of T'!$L$17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'U of T'!$N$18:$N$27</c:f>
              <c:strCache>
                <c:ptCount val="10"/>
                <c:pt idx="0">
                  <c:v>FAWCETT, E</c:v>
                </c:pt>
                <c:pt idx="1">
                  <c:v>ORTIZ, WA</c:v>
                </c:pt>
                <c:pt idx="2">
                  <c:v>MILSOM, WK</c:v>
                </c:pt>
                <c:pt idx="3">
                  <c:v>PEPINELLI, M</c:v>
                </c:pt>
                <c:pt idx="4">
                  <c:v>RANTIN, FT</c:v>
                </c:pt>
                <c:pt idx="5">
                  <c:v>REID, SG</c:v>
                </c:pt>
                <c:pt idx="6">
                  <c:v>ALI, N</c:v>
                </c:pt>
                <c:pt idx="7">
                  <c:v>DE CAMARGO, PC</c:v>
                </c:pt>
                <c:pt idx="8">
                  <c:v>GALKIN, VY</c:v>
                </c:pt>
                <c:pt idx="9">
                  <c:v>FLORINDO, LH</c:v>
                </c:pt>
              </c:strCache>
            </c:strRef>
          </c:cat>
          <c:val>
            <c:numRef>
              <c:f>'U of T'!$L$18:$L$27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30-46E9-B3A7-4F290909BAE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McMarster!$B$17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McMarster!$D$19:$D$28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McMarster!$B$19:$B$28</c:f>
              <c:numCache>
                <c:formatCode>General</c:formatCode>
                <c:ptCount val="10"/>
                <c:pt idx="0">
                  <c:v>4</c:v>
                </c:pt>
                <c:pt idx="1">
                  <c:v>1</c:v>
                </c:pt>
                <c:pt idx="2">
                  <c:v>5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0</c:v>
                </c:pt>
                <c:pt idx="9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CE8-47D6-B625-5531C7F8EF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McMarster!$G$17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McMarster!$I$18:$I$27</c:f>
              <c:strCache>
                <c:ptCount val="10"/>
                <c:pt idx="0">
                  <c:v>statistics &amp; probability</c:v>
                </c:pt>
                <c:pt idx="1">
                  <c:v>physics, applied</c:v>
                </c:pt>
                <c:pt idx="2">
                  <c:v>physiology</c:v>
                </c:pt>
                <c:pt idx="3">
                  <c:v>health care sciences &amp; services</c:v>
                </c:pt>
                <c:pt idx="4">
                  <c:v>materials science, multidisciplinary</c:v>
                </c:pt>
                <c:pt idx="5">
                  <c:v>sport sciences</c:v>
                </c:pt>
                <c:pt idx="6">
                  <c:v>computer science, interdisciplinary applications</c:v>
                </c:pt>
                <c:pt idx="7">
                  <c:v>mathematical &amp; computational biology</c:v>
                </c:pt>
                <c:pt idx="8">
                  <c:v>medical informatics</c:v>
                </c:pt>
                <c:pt idx="9">
                  <c:v>physics, condensed matter</c:v>
                </c:pt>
              </c:strCache>
            </c:strRef>
          </c:cat>
          <c:val>
            <c:numRef>
              <c:f>McMarster!$G$18:$G$27</c:f>
              <c:numCache>
                <c:formatCode>General</c:formatCode>
                <c:ptCount val="10"/>
                <c:pt idx="0">
                  <c:v>8</c:v>
                </c:pt>
                <c:pt idx="1">
                  <c:v>6</c:v>
                </c:pt>
                <c:pt idx="2">
                  <c:v>5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5C-4BE4-A7EB-7CC4856302E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McMarster!$L$17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McMarster!$N$18:$N$27</c:f>
              <c:strCache>
                <c:ptCount val="10"/>
                <c:pt idx="0">
                  <c:v>BALAKRISHNAN, N</c:v>
                </c:pt>
                <c:pt idx="1">
                  <c:v>RODRIGUES, J</c:v>
                </c:pt>
                <c:pt idx="2">
                  <c:v>LAPIERRE, RR</c:v>
                </c:pt>
                <c:pt idx="3">
                  <c:v>PUSEP, YA</c:v>
                </c:pt>
                <c:pt idx="4">
                  <c:v>DAMAS, F</c:v>
                </c:pt>
                <c:pt idx="5">
                  <c:v>LIBARDI, CA</c:v>
                </c:pt>
                <c:pt idx="6">
                  <c:v>LIXANDRAO, ME</c:v>
                </c:pt>
                <c:pt idx="7">
                  <c:v>PHILLIPS, SM</c:v>
                </c:pt>
                <c:pt idx="8">
                  <c:v>ROSCHEL, H</c:v>
                </c:pt>
                <c:pt idx="9">
                  <c:v>TRICOLI, V</c:v>
                </c:pt>
              </c:strCache>
            </c:strRef>
          </c:cat>
          <c:val>
            <c:numRef>
              <c:f>McMarster!$L$18:$L$27</c:f>
              <c:numCache>
                <c:formatCode>General</c:formatCode>
                <c:ptCount val="10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5C-4804-B8B3-E14A3828815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UW!$B$17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UW!$D$19:$D$28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UW!$B$19:$B$28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664-4764-B68F-8528334FBB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3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UW!$G$17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UW!$I$18:$I$27</c:f>
              <c:strCache>
                <c:ptCount val="10"/>
                <c:pt idx="0">
                  <c:v>biochemistry &amp; molecular biology</c:v>
                </c:pt>
                <c:pt idx="1">
                  <c:v>ecology</c:v>
                </c:pt>
                <c:pt idx="2">
                  <c:v>endocrinology &amp; metabolism</c:v>
                </c:pt>
                <c:pt idx="3">
                  <c:v>geochemistry &amp; geophysics</c:v>
                </c:pt>
                <c:pt idx="4">
                  <c:v>materials science, multidisciplinary</c:v>
                </c:pt>
                <c:pt idx="5">
                  <c:v>rehabilitation</c:v>
                </c:pt>
                <c:pt idx="6">
                  <c:v>cell biology</c:v>
                </c:pt>
                <c:pt idx="7">
                  <c:v>chemistry, applied</c:v>
                </c:pt>
                <c:pt idx="8">
                  <c:v>chemistry, multidisciplinary</c:v>
                </c:pt>
                <c:pt idx="9">
                  <c:v>chemistry, physical</c:v>
                </c:pt>
              </c:strCache>
            </c:strRef>
          </c:cat>
          <c:val>
            <c:numRef>
              <c:f>UW!$G$18:$G$27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88-4928-BED6-C51E6EC7C60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  <c:max val="3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UW!$L$17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UW!$N$18:$N$27</c:f>
              <c:strCache>
                <c:ptCount val="10"/>
                <c:pt idx="0">
                  <c:v>BELTRAME, T</c:v>
                </c:pt>
                <c:pt idx="1">
                  <c:v>CATAI, AM</c:v>
                </c:pt>
                <c:pt idx="2">
                  <c:v>MOZETO, AA</c:v>
                </c:pt>
                <c:pt idx="3">
                  <c:v>AMARAL, SL</c:v>
                </c:pt>
                <c:pt idx="4">
                  <c:v>BAGNATO, VS</c:v>
                </c:pt>
                <c:pt idx="5">
                  <c:v>BORGHI-SILVA, A</c:v>
                </c:pt>
                <c:pt idx="6">
                  <c:v>FERRARESI, C</c:v>
                </c:pt>
                <c:pt idx="7">
                  <c:v>KRUG, ALO</c:v>
                </c:pt>
                <c:pt idx="8">
                  <c:v>MACEDO, AG</c:v>
                </c:pt>
                <c:pt idx="9">
                  <c:v>PARIZOTTO, NA</c:v>
                </c:pt>
              </c:strCache>
            </c:strRef>
          </c:cat>
          <c:val>
            <c:numRef>
              <c:f>UW!$L$18:$L$27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56-4FA9-B443-2CB4C8CFEDB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Ottawa!$B$17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Ottawa!$D$19:$D$28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Ottawa!$B$19:$B$28</c:f>
              <c:numCache>
                <c:formatCode>General</c:formatCode>
                <c:ptCount val="10"/>
                <c:pt idx="0">
                  <c:v>0</c:v>
                </c:pt>
                <c:pt idx="1">
                  <c:v>4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85C-43AD-A1DC-CA0AAADD09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Ano!$D$3:$D$48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Ano!$B$3:$B$48</c:f>
              <c:numCache>
                <c:formatCode>General</c:formatCode>
                <c:ptCount val="46"/>
                <c:pt idx="0">
                  <c:v>37</c:v>
                </c:pt>
                <c:pt idx="1">
                  <c:v>39</c:v>
                </c:pt>
                <c:pt idx="2">
                  <c:v>30</c:v>
                </c:pt>
                <c:pt idx="3">
                  <c:v>24</c:v>
                </c:pt>
                <c:pt idx="4">
                  <c:v>22</c:v>
                </c:pt>
                <c:pt idx="5">
                  <c:v>15</c:v>
                </c:pt>
                <c:pt idx="6">
                  <c:v>15</c:v>
                </c:pt>
                <c:pt idx="7">
                  <c:v>12</c:v>
                </c:pt>
                <c:pt idx="8">
                  <c:v>7</c:v>
                </c:pt>
                <c:pt idx="9">
                  <c:v>6</c:v>
                </c:pt>
                <c:pt idx="10">
                  <c:v>14</c:v>
                </c:pt>
                <c:pt idx="11">
                  <c:v>7</c:v>
                </c:pt>
                <c:pt idx="12">
                  <c:v>7</c:v>
                </c:pt>
                <c:pt idx="13">
                  <c:v>5</c:v>
                </c:pt>
                <c:pt idx="14">
                  <c:v>5</c:v>
                </c:pt>
                <c:pt idx="15">
                  <c:v>6</c:v>
                </c:pt>
                <c:pt idx="16">
                  <c:v>3</c:v>
                </c:pt>
                <c:pt idx="17">
                  <c:v>6</c:v>
                </c:pt>
                <c:pt idx="18">
                  <c:v>10</c:v>
                </c:pt>
                <c:pt idx="19">
                  <c:v>6</c:v>
                </c:pt>
                <c:pt idx="20">
                  <c:v>7</c:v>
                </c:pt>
                <c:pt idx="21">
                  <c:v>5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2</c:v>
                </c:pt>
                <c:pt idx="29">
                  <c:v>0</c:v>
                </c:pt>
                <c:pt idx="30">
                  <c:v>3</c:v>
                </c:pt>
                <c:pt idx="31">
                  <c:v>1</c:v>
                </c:pt>
                <c:pt idx="32">
                  <c:v>0</c:v>
                </c:pt>
                <c:pt idx="33">
                  <c:v>0</c:v>
                </c:pt>
                <c:pt idx="34">
                  <c:v>2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1A-484E-BABB-CB9E81B93E5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Ottawa!$G$17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Ottawa!$I$18:$I$27</c:f>
              <c:strCache>
                <c:ptCount val="10"/>
                <c:pt idx="0">
                  <c:v>engineering, electrical &amp; electronic</c:v>
                </c:pt>
                <c:pt idx="1">
                  <c:v>computer science, information systems</c:v>
                </c:pt>
                <c:pt idx="2">
                  <c:v>computer science, theory &amp; methods</c:v>
                </c:pt>
                <c:pt idx="3">
                  <c:v>telecommunications</c:v>
                </c:pt>
                <c:pt idx="4">
                  <c:v>cell biology</c:v>
                </c:pt>
                <c:pt idx="5">
                  <c:v>biology</c:v>
                </c:pt>
                <c:pt idx="6">
                  <c:v>cardiac &amp; cardiovascular systems</c:v>
                </c:pt>
                <c:pt idx="7">
                  <c:v>cell &amp; tissue engineering</c:v>
                </c:pt>
                <c:pt idx="8">
                  <c:v>computer science, hardware &amp; architecture</c:v>
                </c:pt>
                <c:pt idx="9">
                  <c:v>education &amp; educational research</c:v>
                </c:pt>
              </c:strCache>
            </c:strRef>
          </c:cat>
          <c:val>
            <c:numRef>
              <c:f>Ottawa!$G$18:$G$27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2D-4840-92BF-B3219069E0F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Ottawa!$L$17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Ottawa!$N$18:$N$27</c:f>
              <c:strCache>
                <c:ptCount val="10"/>
                <c:pt idx="0">
                  <c:v>BOUKERCHE, A</c:v>
                </c:pt>
                <c:pt idx="1">
                  <c:v>ARAUJO, RB</c:v>
                </c:pt>
                <c:pt idx="2">
                  <c:v>DE ARAUJO, RB</c:v>
                </c:pt>
                <c:pt idx="3">
                  <c:v>DE OLIVEIRA, HABF</c:v>
                </c:pt>
                <c:pt idx="4">
                  <c:v>LOUREIRO, AAF</c:v>
                </c:pt>
                <c:pt idx="5">
                  <c:v>VILLAS, LA</c:v>
                </c:pt>
                <c:pt idx="6">
                  <c:v>GILMOUR, KA</c:v>
                </c:pt>
                <c:pt idx="7">
                  <c:v>MILSOM, WK</c:v>
                </c:pt>
                <c:pt idx="8">
                  <c:v>RANTIN, FT</c:v>
                </c:pt>
                <c:pt idx="9">
                  <c:v>REID, SG</c:v>
                </c:pt>
              </c:strCache>
            </c:strRef>
          </c:cat>
          <c:val>
            <c:numRef>
              <c:f>Ottawa!$L$18:$L$27</c:f>
              <c:numCache>
                <c:formatCode>General</c:formatCode>
                <c:ptCount val="10"/>
                <c:pt idx="0">
                  <c:v>9</c:v>
                </c:pt>
                <c:pt idx="1">
                  <c:v>6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70-4F2E-93B3-752862C758F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Área!$B$1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Área!$D$2:$D$11</c:f>
              <c:strCache>
                <c:ptCount val="10"/>
                <c:pt idx="0">
                  <c:v>materials science, multidisciplinary</c:v>
                </c:pt>
                <c:pt idx="1">
                  <c:v>physiology</c:v>
                </c:pt>
                <c:pt idx="2">
                  <c:v>physics, applied</c:v>
                </c:pt>
                <c:pt idx="3">
                  <c:v>chemistry, multidisciplinary</c:v>
                </c:pt>
                <c:pt idx="4">
                  <c:v>physics, condensed matter</c:v>
                </c:pt>
                <c:pt idx="5">
                  <c:v>zoology</c:v>
                </c:pt>
                <c:pt idx="6">
                  <c:v>ecology</c:v>
                </c:pt>
                <c:pt idx="7">
                  <c:v>chemistry, physical</c:v>
                </c:pt>
                <c:pt idx="8">
                  <c:v>plant sciences</c:v>
                </c:pt>
                <c:pt idx="9">
                  <c:v>respiratory system</c:v>
                </c:pt>
              </c:strCache>
            </c:strRef>
          </c:cat>
          <c:val>
            <c:numRef>
              <c:f>Área!$B$2:$B$11</c:f>
              <c:numCache>
                <c:formatCode>General</c:formatCode>
                <c:ptCount val="10"/>
                <c:pt idx="0">
                  <c:v>32</c:v>
                </c:pt>
                <c:pt idx="1">
                  <c:v>22</c:v>
                </c:pt>
                <c:pt idx="2">
                  <c:v>20</c:v>
                </c:pt>
                <c:pt idx="3">
                  <c:v>14</c:v>
                </c:pt>
                <c:pt idx="4">
                  <c:v>14</c:v>
                </c:pt>
                <c:pt idx="5">
                  <c:v>14</c:v>
                </c:pt>
                <c:pt idx="6">
                  <c:v>13</c:v>
                </c:pt>
                <c:pt idx="7">
                  <c:v>12</c:v>
                </c:pt>
                <c:pt idx="8">
                  <c:v>12</c:v>
                </c:pt>
                <c:pt idx="9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1B-416B-BDE3-35170256B6D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Autor!$B$1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Autor!$D$2:$D$11</c:f>
              <c:strCache>
                <c:ptCount val="10"/>
                <c:pt idx="0">
                  <c:v>MILSOM, WK</c:v>
                </c:pt>
                <c:pt idx="1">
                  <c:v>RANTIN, FT</c:v>
                </c:pt>
                <c:pt idx="2">
                  <c:v>FERREIRA, AG</c:v>
                </c:pt>
                <c:pt idx="3">
                  <c:v>BORGHI-SILVA, A</c:v>
                </c:pt>
                <c:pt idx="4">
                  <c:v>BOTTA, WJ</c:v>
                </c:pt>
                <c:pt idx="5">
                  <c:v>FAWCETT, E</c:v>
                </c:pt>
                <c:pt idx="6">
                  <c:v>REID, SG</c:v>
                </c:pt>
                <c:pt idx="7">
                  <c:v>ANDERSEN, RJ</c:v>
                </c:pt>
                <c:pt idx="8">
                  <c:v>BERLINCK, RGS</c:v>
                </c:pt>
                <c:pt idx="9">
                  <c:v>BOUKERCHE, A</c:v>
                </c:pt>
              </c:strCache>
            </c:strRef>
          </c:cat>
          <c:val>
            <c:numRef>
              <c:f>Autor!$B$2:$B$11</c:f>
              <c:numCache>
                <c:formatCode>General</c:formatCode>
                <c:ptCount val="10"/>
                <c:pt idx="0">
                  <c:v>15</c:v>
                </c:pt>
                <c:pt idx="1">
                  <c:v>15</c:v>
                </c:pt>
                <c:pt idx="2">
                  <c:v>12</c:v>
                </c:pt>
                <c:pt idx="3">
                  <c:v>11</c:v>
                </c:pt>
                <c:pt idx="4">
                  <c:v>11</c:v>
                </c:pt>
                <c:pt idx="5">
                  <c:v>10</c:v>
                </c:pt>
                <c:pt idx="6">
                  <c:v>10</c:v>
                </c:pt>
                <c:pt idx="7">
                  <c:v>9</c:v>
                </c:pt>
                <c:pt idx="8">
                  <c:v>9</c:v>
                </c:pt>
                <c:pt idx="9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B2-460C-8048-05AE0B3081B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'Palavra-chave'!$B$1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'Palavra-chave'!$D$2:$D$11</c:f>
              <c:strCache>
                <c:ptCount val="10"/>
                <c:pt idx="0">
                  <c:v>cure rate models</c:v>
                </c:pt>
                <c:pt idx="1">
                  <c:v>fish</c:v>
                </c:pt>
                <c:pt idx="2">
                  <c:v>colossoma macropomum</c:v>
                </c:pt>
                <c:pt idx="3">
                  <c:v>fatty acids</c:v>
                </c:pt>
                <c:pt idx="4">
                  <c:v>hypercarbia</c:v>
                </c:pt>
                <c:pt idx="5">
                  <c:v>hypoxia</c:v>
                </c:pt>
                <c:pt idx="6">
                  <c:v>skeletal muscle</c:v>
                </c:pt>
                <c:pt idx="7">
                  <c:v>air breathing</c:v>
                </c:pt>
                <c:pt idx="8">
                  <c:v>competing risks</c:v>
                </c:pt>
                <c:pt idx="9">
                  <c:v>long-term survival models</c:v>
                </c:pt>
              </c:strCache>
            </c:strRef>
          </c:cat>
          <c:val>
            <c:numRef>
              <c:f>'Palavra-chave'!$B$2:$B$11</c:f>
              <c:numCache>
                <c:formatCode>General</c:formatCode>
                <c:ptCount val="10"/>
                <c:pt idx="0">
                  <c:v>6</c:v>
                </c:pt>
                <c:pt idx="1">
                  <c:v>6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01-478D-AB7E-636ECF6E32B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Instituições!$B$1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Instituições!$D$2:$D$11</c:f>
              <c:strCache>
                <c:ptCount val="10"/>
                <c:pt idx="0">
                  <c:v>University of British Columbia (UBC)</c:v>
                </c:pt>
                <c:pt idx="1">
                  <c:v>University of Toronto (U of T)</c:v>
                </c:pt>
                <c:pt idx="2">
                  <c:v>McMaster University</c:v>
                </c:pt>
                <c:pt idx="3">
                  <c:v>University of Waterloo (UW)</c:v>
                </c:pt>
                <c:pt idx="4">
                  <c:v>Université d'Ottawa</c:v>
                </c:pt>
                <c:pt idx="5">
                  <c:v>University of Alberta</c:v>
                </c:pt>
                <c:pt idx="6">
                  <c:v>University of Windsor</c:v>
                </c:pt>
                <c:pt idx="7">
                  <c:v>Dalhousie University (Dal)</c:v>
                </c:pt>
                <c:pt idx="8">
                  <c:v>Memorial University of Newfoundland (MUN)</c:v>
                </c:pt>
                <c:pt idx="9">
                  <c:v>University of Calgary</c:v>
                </c:pt>
              </c:strCache>
            </c:strRef>
          </c:cat>
          <c:val>
            <c:numRef>
              <c:f>Instituições!$B$2:$B$11</c:f>
              <c:numCache>
                <c:formatCode>General</c:formatCode>
                <c:ptCount val="10"/>
                <c:pt idx="0">
                  <c:v>53</c:v>
                </c:pt>
                <c:pt idx="1">
                  <c:v>34</c:v>
                </c:pt>
                <c:pt idx="2">
                  <c:v>25</c:v>
                </c:pt>
                <c:pt idx="3">
                  <c:v>18</c:v>
                </c:pt>
                <c:pt idx="4">
                  <c:v>17</c:v>
                </c:pt>
                <c:pt idx="5">
                  <c:v>16</c:v>
                </c:pt>
                <c:pt idx="6">
                  <c:v>16</c:v>
                </c:pt>
                <c:pt idx="7">
                  <c:v>15</c:v>
                </c:pt>
                <c:pt idx="8">
                  <c:v>14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34-4DF1-A1A1-3DE1EA59DD0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UBC!$B$17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UBC!$D$19:$D$28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UBC!$B$19:$B$28</c:f>
              <c:numCache>
                <c:formatCode>General</c:formatCode>
                <c:ptCount val="10"/>
                <c:pt idx="0">
                  <c:v>8</c:v>
                </c:pt>
                <c:pt idx="1">
                  <c:v>6</c:v>
                </c:pt>
                <c:pt idx="2">
                  <c:v>4</c:v>
                </c:pt>
                <c:pt idx="3">
                  <c:v>4</c:v>
                </c:pt>
                <c:pt idx="4">
                  <c:v>1</c:v>
                </c:pt>
                <c:pt idx="5">
                  <c:v>0</c:v>
                </c:pt>
                <c:pt idx="6">
                  <c:v>2</c:v>
                </c:pt>
                <c:pt idx="7">
                  <c:v>3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5F-4D7D-A5D4-D18F981EB2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UBC!$G$17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UBC!$I$18:$I$27</c:f>
              <c:strCache>
                <c:ptCount val="10"/>
                <c:pt idx="0">
                  <c:v>physiology</c:v>
                </c:pt>
                <c:pt idx="1">
                  <c:v>chemistry, medicinal</c:v>
                </c:pt>
                <c:pt idx="2">
                  <c:v>plant sciences</c:v>
                </c:pt>
                <c:pt idx="3">
                  <c:v>chemistry, multidisciplinary</c:v>
                </c:pt>
                <c:pt idx="4">
                  <c:v>pharmacology &amp; pharmacy</c:v>
                </c:pt>
                <c:pt idx="5">
                  <c:v>biology</c:v>
                </c:pt>
                <c:pt idx="6">
                  <c:v>respiratory system</c:v>
                </c:pt>
                <c:pt idx="7">
                  <c:v>zoology</c:v>
                </c:pt>
                <c:pt idx="8">
                  <c:v>chemistry, inorganic &amp; nuclear</c:v>
                </c:pt>
                <c:pt idx="9">
                  <c:v>sport sciences</c:v>
                </c:pt>
              </c:strCache>
            </c:strRef>
          </c:cat>
          <c:val>
            <c:numRef>
              <c:f>UBC!$G$18:$G$27</c:f>
              <c:numCache>
                <c:formatCode>General</c:formatCode>
                <c:ptCount val="10"/>
                <c:pt idx="0">
                  <c:v>15</c:v>
                </c:pt>
                <c:pt idx="1">
                  <c:v>7</c:v>
                </c:pt>
                <c:pt idx="2">
                  <c:v>7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5-4347-96A2-587C0F264F8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UBC!$L$17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UBC!$N$18:$N$27</c:f>
              <c:strCache>
                <c:ptCount val="10"/>
                <c:pt idx="0">
                  <c:v>MILSOM, WK</c:v>
                </c:pt>
                <c:pt idx="1">
                  <c:v>RANTIN, FT</c:v>
                </c:pt>
                <c:pt idx="2">
                  <c:v>REID, SG</c:v>
                </c:pt>
                <c:pt idx="3">
                  <c:v>ANDERSEN, RJ</c:v>
                </c:pt>
                <c:pt idx="4">
                  <c:v>BERLINCK, RGS</c:v>
                </c:pt>
                <c:pt idx="5">
                  <c:v>FERREIRA, AG</c:v>
                </c:pt>
                <c:pt idx="6">
                  <c:v>WILLIAMS, DE</c:v>
                </c:pt>
                <c:pt idx="7">
                  <c:v>KALININ, AL</c:v>
                </c:pt>
                <c:pt idx="8">
                  <c:v>ARCHIZA, B</c:v>
                </c:pt>
                <c:pt idx="9">
                  <c:v>BATISTA, AA</c:v>
                </c:pt>
              </c:strCache>
            </c:strRef>
          </c:cat>
          <c:val>
            <c:numRef>
              <c:f>UBC!$L$18:$L$27</c:f>
              <c:numCache>
                <c:formatCode>General</c:formatCode>
                <c:ptCount val="10"/>
                <c:pt idx="0">
                  <c:v>15</c:v>
                </c:pt>
                <c:pt idx="1">
                  <c:v>13</c:v>
                </c:pt>
                <c:pt idx="2">
                  <c:v>10</c:v>
                </c:pt>
                <c:pt idx="3">
                  <c:v>9</c:v>
                </c:pt>
                <c:pt idx="4">
                  <c:v>9</c:v>
                </c:pt>
                <c:pt idx="5">
                  <c:v>9</c:v>
                </c:pt>
                <c:pt idx="6">
                  <c:v>9</c:v>
                </c:pt>
                <c:pt idx="7">
                  <c:v>7</c:v>
                </c:pt>
                <c:pt idx="8">
                  <c:v>6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26-40F3-83A6-1978A3062A7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3/11/2019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21/02/2019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Busca realizada na Web </a:t>
            </a:r>
            <a:r>
              <a:rPr lang="pt-BR" sz="2000" dirty="0" err="1">
                <a:latin typeface="Open Sans" panose="020B0606030504020204"/>
              </a:rPr>
              <a:t>of</a:t>
            </a:r>
            <a:r>
              <a:rPr lang="pt-BR" sz="2000" dirty="0">
                <a:latin typeface="Open Sans" panose="020B0606030504020204"/>
              </a:rPr>
              <a:t> Science em 21/02/2019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Total: 20063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): 16364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Expressão de busca utilizada disponível em http://spdi.ufscar.</a:t>
            </a:r>
            <a:r>
              <a:rPr lang="pt-BR" sz="2000" dirty="0"/>
              <a:t>br/</a:t>
            </a:r>
            <a:endParaRPr lang="pt-BR" sz="20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British Columbia (UBC),</a:t>
            </a:r>
            <a:br>
              <a:rPr lang="pt-BR" dirty="0"/>
            </a:b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245DF4A-AD7A-4992-B1E6-2156EC4EF1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3794019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945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Toronto (U </a:t>
            </a:r>
            <a:r>
              <a:rPr lang="pt-BR" dirty="0" err="1"/>
              <a:t>of</a:t>
            </a:r>
            <a:r>
              <a:rPr lang="pt-BR" dirty="0"/>
              <a:t> T), </a:t>
            </a: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D9AB660-1FE5-4D3F-A9DB-BD196B44F4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557065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2809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Toronto (U </a:t>
            </a:r>
            <a:r>
              <a:rPr lang="pt-BR" dirty="0" err="1"/>
              <a:t>of</a:t>
            </a:r>
            <a:r>
              <a:rPr lang="pt-BR" dirty="0"/>
              <a:t> T),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3772F7C-8135-4C97-8A51-47CC2E8D85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808575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9982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Toronto (U </a:t>
            </a:r>
            <a:r>
              <a:rPr lang="pt-BR" dirty="0" err="1"/>
              <a:t>of</a:t>
            </a:r>
            <a:r>
              <a:rPr lang="pt-BR" dirty="0"/>
              <a:t> T)</a:t>
            </a:r>
            <a:r>
              <a:rPr lang="pt-BR" sz="2000" dirty="0"/>
              <a:t>, 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39DA47D-ABD2-43D6-8EB0-E97277F48D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956082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872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McMaster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dirty="0"/>
              <a:t>, </a:t>
            </a: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D80213B-C524-4B4E-9A41-AD8581609F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081894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0326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McMaster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dirty="0"/>
              <a:t>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C94B4AC-FA4F-463A-8F9F-E558077F1D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404517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7939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McMaster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sz="2000" dirty="0"/>
              <a:t>, 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9627A5C3-A1C3-442D-9D93-53E27D374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993039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5125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Waterloo (UW), </a:t>
            </a: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C8FBF6F-7D53-4BAD-A87E-E2720B32B6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15382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132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Waterloo (UW),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85C43C66-31C4-44E1-9EA0-65A659693A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644857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51910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Waterloo (UW),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58121BF-00C7-4B94-AC2E-895DF85B1C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1649829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873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9033485-D8A6-4126-B6DB-3234B7358C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438483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Université</a:t>
            </a:r>
            <a:r>
              <a:rPr lang="pt-BR" dirty="0"/>
              <a:t> d'Ottawa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118C83F-7428-4BB5-A66D-895A1DC9ED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747447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267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Université</a:t>
            </a:r>
            <a:r>
              <a:rPr lang="pt-BR" dirty="0"/>
              <a:t> d'Ottawa,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5D54DAE-FE17-4A59-BA11-3E97EF6F71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104391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0480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Université</a:t>
            </a:r>
            <a:r>
              <a:rPr lang="pt-BR" dirty="0"/>
              <a:t> d'Ottawa,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77A6617-1C94-4C6F-BB04-77536913A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384286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3763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do Canadá,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9A96E24-5230-41BE-BFCB-89CACA26BD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712394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441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do Canadá,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12B90C1-E529-427D-B199-62140F3366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046343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724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do Canadá,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211D8FC-EA7C-42E3-8A35-EF7FC60294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807975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0202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do Canadá, </a:t>
            </a:r>
            <a:r>
              <a:rPr lang="pt-BR" sz="2000" dirty="0"/>
              <a:t>por palavra-chave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9F354-08E5-4612-88E0-325F75AFCC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468748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do Canadá,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7F1F0A4-D7FF-4016-855B-6FA90FD94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913969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British Columbia (UBC)</a:t>
            </a:r>
            <a:r>
              <a:rPr lang="pt-BR" sz="2000" dirty="0"/>
              <a:t>,</a:t>
            </a:r>
            <a:br>
              <a:rPr lang="pt-BR" sz="2000" dirty="0"/>
            </a:br>
            <a:r>
              <a:rPr lang="pt-BR" sz="2000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BB93D37-9171-4B9C-8F63-96DF13A31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763426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British Columbia (UBC),</a:t>
            </a:r>
            <a:br>
              <a:rPr lang="pt-BR" dirty="0"/>
            </a:b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ECA5C07-73A4-4D28-BFB1-44658771E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7640069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407</TotalTime>
  <Words>350</Words>
  <Application>Microsoft Office PowerPoint</Application>
  <PresentationFormat>Widescreen</PresentationFormat>
  <Paragraphs>46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do Canadá, por ano</vt:lpstr>
      <vt:lpstr>Publicações da UFSCar em colaboração com instituições do Canadá, por área</vt:lpstr>
      <vt:lpstr>Publicações da UFSCar em colaboração com instituições do Canadá, por autor</vt:lpstr>
      <vt:lpstr>Publicações da UFSCar em colaboração com instituições do Canadá, por palavra-chave</vt:lpstr>
      <vt:lpstr>Publicações da UFSCar em colaboração com instituições do Canadá, por instituição</vt:lpstr>
      <vt:lpstr>Publicações da UFSCar em colaboração com University of British Columbia (UBC), por ano</vt:lpstr>
      <vt:lpstr>Publicações da UFSCar em colaboração com University of British Columbia (UBC), por área</vt:lpstr>
      <vt:lpstr>Publicações da UFSCar em colaboração com University of British Columbia (UBC), por autor</vt:lpstr>
      <vt:lpstr>Publicações da UFSCar em colaboração com University of Toronto (U of T), por ano</vt:lpstr>
      <vt:lpstr>Publicações da UFSCar em colaboração com University of Toronto (U of T), por área</vt:lpstr>
      <vt:lpstr>Publicações da UFSCar em colaboração com University of Toronto (U of T), por autor</vt:lpstr>
      <vt:lpstr>Publicações da UFSCar em colaboração com McMaster University, por ano</vt:lpstr>
      <vt:lpstr>Publicações da UFSCar em colaboração com McMaster University, por área</vt:lpstr>
      <vt:lpstr>Publicações da UFSCar em colaboração com McMaster University, por autor</vt:lpstr>
      <vt:lpstr>Publicações da UFSCar em colaboração com University of Waterloo (UW), por ano</vt:lpstr>
      <vt:lpstr>Publicações da UFSCar em colaboração com University of Waterloo (UW), por área</vt:lpstr>
      <vt:lpstr>Publicações da UFSCar em colaboração com University of Waterloo (UW), por autor</vt:lpstr>
      <vt:lpstr>Publicações da UFSCar em colaboração com Université d'Ottawa, por ano</vt:lpstr>
      <vt:lpstr>Publicações da UFSCar em colaboração com Université d'Ottawa, por área</vt:lpstr>
      <vt:lpstr>Publicações da UFSCar em colaboração com Université d'Ottawa,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SPDI UFSCar</cp:lastModifiedBy>
  <cp:revision>61</cp:revision>
  <dcterms:created xsi:type="dcterms:W3CDTF">2018-06-12T14:18:58Z</dcterms:created>
  <dcterms:modified xsi:type="dcterms:W3CDTF">2019-03-11T13:03:31Z</dcterms:modified>
</cp:coreProperties>
</file>