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5"/>
  </p:handoutMasterIdLst>
  <p:sldIdLst>
    <p:sldId id="281" r:id="rId2"/>
    <p:sldId id="282" r:id="rId3"/>
    <p:sldId id="284" r:id="rId4"/>
    <p:sldId id="285" r:id="rId5"/>
    <p:sldId id="286" r:id="rId6"/>
    <p:sldId id="260" r:id="rId7"/>
    <p:sldId id="261" r:id="rId8"/>
    <p:sldId id="259" r:id="rId9"/>
    <p:sldId id="278" r:id="rId10"/>
    <p:sldId id="283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57" r:id="rId2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spanha-Dado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Total!$B$1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6A13-4FF1-8681-D5D6355C6CF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Total!$D$3:$D$12</c:f>
              <c:strCache>
                <c:ptCount val="10"/>
                <c:pt idx="0">
                  <c:v>USA</c:v>
                </c:pt>
                <c:pt idx="1">
                  <c:v>Spain</c:v>
                </c:pt>
                <c:pt idx="2">
                  <c:v>United Kingdom</c:v>
                </c:pt>
                <c:pt idx="3">
                  <c:v>Germany</c:v>
                </c:pt>
                <c:pt idx="4">
                  <c:v>France</c:v>
                </c:pt>
                <c:pt idx="5">
                  <c:v>Canada</c:v>
                </c:pt>
                <c:pt idx="6">
                  <c:v>Portugal</c:v>
                </c:pt>
                <c:pt idx="7">
                  <c:v>Italy</c:v>
                </c:pt>
                <c:pt idx="8">
                  <c:v>Argentina</c:v>
                </c:pt>
                <c:pt idx="9">
                  <c:v>Russia</c:v>
                </c:pt>
              </c:strCache>
            </c:strRef>
          </c:cat>
          <c:val>
            <c:numRef>
              <c:f>Total!$B$3:$B$12</c:f>
              <c:numCache>
                <c:formatCode>General</c:formatCode>
                <c:ptCount val="10"/>
                <c:pt idx="0">
                  <c:v>1158</c:v>
                </c:pt>
                <c:pt idx="1">
                  <c:v>521</c:v>
                </c:pt>
                <c:pt idx="2">
                  <c:v>422</c:v>
                </c:pt>
                <c:pt idx="3">
                  <c:v>391</c:v>
                </c:pt>
                <c:pt idx="4">
                  <c:v>375</c:v>
                </c:pt>
                <c:pt idx="5">
                  <c:v>300</c:v>
                </c:pt>
                <c:pt idx="6">
                  <c:v>230</c:v>
                </c:pt>
                <c:pt idx="7">
                  <c:v>196</c:v>
                </c:pt>
                <c:pt idx="8">
                  <c:v>157</c:v>
                </c:pt>
                <c:pt idx="9">
                  <c:v>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13-4FF1-8681-D5D6355C6CF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65621392"/>
        <c:axId val="567567088"/>
      </c:bar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  <c:max val="1200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CSIC!$B$17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CSIC!$D$19:$D$28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CSIC!$B$19:$B$28</c:f>
              <c:numCache>
                <c:formatCode>General</c:formatCode>
                <c:ptCount val="10"/>
                <c:pt idx="0">
                  <c:v>8</c:v>
                </c:pt>
                <c:pt idx="1">
                  <c:v>7</c:v>
                </c:pt>
                <c:pt idx="2">
                  <c:v>5</c:v>
                </c:pt>
                <c:pt idx="3">
                  <c:v>7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5</c:v>
                </c:pt>
                <c:pt idx="8">
                  <c:v>2</c:v>
                </c:pt>
                <c:pt idx="9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79F-4EC0-A4E3-049BEC6525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CSIC!$G$17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CSIC!$I$18:$I$27</c:f>
              <c:strCache>
                <c:ptCount val="10"/>
                <c:pt idx="0">
                  <c:v>chemistry, physical</c:v>
                </c:pt>
                <c:pt idx="1">
                  <c:v>biotechnology &amp; applied microbiology</c:v>
                </c:pt>
                <c:pt idx="2">
                  <c:v>biochemistry &amp; molecular biology</c:v>
                </c:pt>
                <c:pt idx="3">
                  <c:v>materials science, multidisciplinary</c:v>
                </c:pt>
                <c:pt idx="4">
                  <c:v>engineering, chemical</c:v>
                </c:pt>
                <c:pt idx="5">
                  <c:v>ecology</c:v>
                </c:pt>
                <c:pt idx="6">
                  <c:v>environmental sciences</c:v>
                </c:pt>
                <c:pt idx="7">
                  <c:v>microbiology</c:v>
                </c:pt>
                <c:pt idx="8">
                  <c:v>materials science, ceramics</c:v>
                </c:pt>
                <c:pt idx="9">
                  <c:v>metallurgy &amp; metallurgical engineering</c:v>
                </c:pt>
              </c:strCache>
            </c:strRef>
          </c:cat>
          <c:val>
            <c:numRef>
              <c:f>CSIC!$G$18:$G$27</c:f>
              <c:numCache>
                <c:formatCode>General</c:formatCode>
                <c:ptCount val="10"/>
                <c:pt idx="0">
                  <c:v>16</c:v>
                </c:pt>
                <c:pt idx="1">
                  <c:v>13</c:v>
                </c:pt>
                <c:pt idx="2">
                  <c:v>12</c:v>
                </c:pt>
                <c:pt idx="3">
                  <c:v>10</c:v>
                </c:pt>
                <c:pt idx="4">
                  <c:v>8</c:v>
                </c:pt>
                <c:pt idx="5">
                  <c:v>7</c:v>
                </c:pt>
                <c:pt idx="6">
                  <c:v>5</c:v>
                </c:pt>
                <c:pt idx="7">
                  <c:v>5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C1-49D0-8649-8053856E644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CSIC!$L$17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CSIC!$N$18:$N$27</c:f>
              <c:strCache>
                <c:ptCount val="10"/>
                <c:pt idx="0">
                  <c:v>GUISAN, JM</c:v>
                </c:pt>
                <c:pt idx="1">
                  <c:v>FERNANDEZ-LAFUENTE, R</c:v>
                </c:pt>
                <c:pt idx="2">
                  <c:v>GIORDANO, RLC</c:v>
                </c:pt>
                <c:pt idx="3">
                  <c:v>TARDIOLI, PW</c:v>
                </c:pt>
                <c:pt idx="4">
                  <c:v>SARMENTO, H</c:v>
                </c:pt>
                <c:pt idx="5">
                  <c:v>FIERRO, JLG</c:v>
                </c:pt>
                <c:pt idx="6">
                  <c:v>GASOL, JM</c:v>
                </c:pt>
                <c:pt idx="7">
                  <c:v>MATEO, C</c:v>
                </c:pt>
                <c:pt idx="8">
                  <c:v>CARDOSO, D</c:v>
                </c:pt>
                <c:pt idx="9">
                  <c:v>FERNANDEZ-LORENTE, G</c:v>
                </c:pt>
              </c:strCache>
            </c:strRef>
          </c:cat>
          <c:val>
            <c:numRef>
              <c:f>CSIC!$L$18:$L$27</c:f>
              <c:numCache>
                <c:formatCode>General</c:formatCode>
                <c:ptCount val="10"/>
                <c:pt idx="0">
                  <c:v>14</c:v>
                </c:pt>
                <c:pt idx="1">
                  <c:v>12</c:v>
                </c:pt>
                <c:pt idx="2">
                  <c:v>10</c:v>
                </c:pt>
                <c:pt idx="3">
                  <c:v>10</c:v>
                </c:pt>
                <c:pt idx="4">
                  <c:v>7</c:v>
                </c:pt>
                <c:pt idx="5">
                  <c:v>6</c:v>
                </c:pt>
                <c:pt idx="6">
                  <c:v>6</c:v>
                </c:pt>
                <c:pt idx="7">
                  <c:v>5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8B-4D1A-940A-7A0C14D8239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UV!$B$17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UV!$D$19:$D$28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UV!$B$19:$B$28</c:f>
              <c:numCache>
                <c:formatCode>General</c:formatCode>
                <c:ptCount val="10"/>
                <c:pt idx="0">
                  <c:v>11</c:v>
                </c:pt>
                <c:pt idx="1">
                  <c:v>7</c:v>
                </c:pt>
                <c:pt idx="2">
                  <c:v>2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F8-4487-954B-E2B445C3A6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UV!$G$17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UV!$I$18:$I$27</c:f>
              <c:strCache>
                <c:ptCount val="10"/>
                <c:pt idx="0">
                  <c:v>mathematics</c:v>
                </c:pt>
                <c:pt idx="1">
                  <c:v>materials science, multidisciplinary</c:v>
                </c:pt>
                <c:pt idx="2">
                  <c:v>chemistry, physical</c:v>
                </c:pt>
                <c:pt idx="3">
                  <c:v>nanoscience &amp; nanotechnology</c:v>
                </c:pt>
                <c:pt idx="4">
                  <c:v>chemistry, multidisciplinary</c:v>
                </c:pt>
                <c:pt idx="5">
                  <c:v>physics, condensed matter</c:v>
                </c:pt>
                <c:pt idx="6">
                  <c:v>metallurgy &amp; metallurgical engineering</c:v>
                </c:pt>
                <c:pt idx="7">
                  <c:v>physics, applied</c:v>
                </c:pt>
                <c:pt idx="8">
                  <c:v>physics, atomic, molecular &amp; chemical</c:v>
                </c:pt>
                <c:pt idx="9">
                  <c:v>biochemical research methods</c:v>
                </c:pt>
              </c:strCache>
            </c:strRef>
          </c:cat>
          <c:val>
            <c:numRef>
              <c:f>UV!$G$18:$G$27</c:f>
              <c:numCache>
                <c:formatCode>General</c:formatCode>
                <c:ptCount val="10"/>
                <c:pt idx="0">
                  <c:v>14</c:v>
                </c:pt>
                <c:pt idx="1">
                  <c:v>10</c:v>
                </c:pt>
                <c:pt idx="2">
                  <c:v>7</c:v>
                </c:pt>
                <c:pt idx="3">
                  <c:v>6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81-4CA0-A5E2-EB8058BF4DB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UV!$L$17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UV!$N$18:$N$27</c:f>
              <c:strCache>
                <c:ptCount val="10"/>
                <c:pt idx="0">
                  <c:v>GRACIA, L</c:v>
                </c:pt>
                <c:pt idx="1">
                  <c:v>ANDRES, J</c:v>
                </c:pt>
                <c:pt idx="2">
                  <c:v>LONGO, E</c:v>
                </c:pt>
                <c:pt idx="3">
                  <c:v>NUNO-BALLESTEROS, JJ</c:v>
                </c:pt>
                <c:pt idx="4">
                  <c:v>TOMAZELLA, JN</c:v>
                </c:pt>
                <c:pt idx="5">
                  <c:v>OREFICE-OKAMOTO, B</c:v>
                </c:pt>
                <c:pt idx="6">
                  <c:v>MOCHIDA, DKH</c:v>
                </c:pt>
                <c:pt idx="7">
                  <c:v>OLIVEIRA, MC</c:v>
                </c:pt>
                <c:pt idx="8">
                  <c:v>RUAS, MAS</c:v>
                </c:pt>
                <c:pt idx="9">
                  <c:v>ASSIS, M</c:v>
                </c:pt>
              </c:strCache>
            </c:strRef>
          </c:cat>
          <c:val>
            <c:numRef>
              <c:f>UV!$L$18:$L$27</c:f>
              <c:numCache>
                <c:formatCode>General</c:formatCode>
                <c:ptCount val="10"/>
                <c:pt idx="0">
                  <c:v>13</c:v>
                </c:pt>
                <c:pt idx="1">
                  <c:v>12</c:v>
                </c:pt>
                <c:pt idx="2">
                  <c:v>12</c:v>
                </c:pt>
                <c:pt idx="3">
                  <c:v>10</c:v>
                </c:pt>
                <c:pt idx="4">
                  <c:v>8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07-4C4C-B10A-4AC71C4D479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UAB!$B$17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UAB!$D$19:$D$28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UAB!$B$19:$B$28</c:f>
              <c:numCache>
                <c:formatCode>General</c:formatCode>
                <c:ptCount val="10"/>
                <c:pt idx="0">
                  <c:v>3</c:v>
                </c:pt>
                <c:pt idx="1">
                  <c:v>2</c:v>
                </c:pt>
                <c:pt idx="2">
                  <c:v>2</c:v>
                </c:pt>
                <c:pt idx="3">
                  <c:v>5</c:v>
                </c:pt>
                <c:pt idx="4">
                  <c:v>1</c:v>
                </c:pt>
                <c:pt idx="5">
                  <c:v>6</c:v>
                </c:pt>
                <c:pt idx="6">
                  <c:v>2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D8-4A81-BDFA-E54021FE2B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UAB!$G$17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UAB!$I$18:$I$27</c:f>
              <c:strCache>
                <c:ptCount val="10"/>
                <c:pt idx="0">
                  <c:v>mathematics</c:v>
                </c:pt>
                <c:pt idx="1">
                  <c:v>physics, applied</c:v>
                </c:pt>
                <c:pt idx="2">
                  <c:v>chemistry, applied</c:v>
                </c:pt>
                <c:pt idx="3">
                  <c:v>materials science, multidisciplinary</c:v>
                </c:pt>
                <c:pt idx="4">
                  <c:v>mathematics, applied</c:v>
                </c:pt>
                <c:pt idx="5">
                  <c:v>agriculture, multidisciplinary</c:v>
                </c:pt>
                <c:pt idx="6">
                  <c:v>food science &amp; technology</c:v>
                </c:pt>
                <c:pt idx="7">
                  <c:v>multidisciplinary sciences</c:v>
                </c:pt>
                <c:pt idx="8">
                  <c:v>chemistry, multidisciplinary</c:v>
                </c:pt>
                <c:pt idx="9">
                  <c:v>chemistry, physical</c:v>
                </c:pt>
              </c:strCache>
            </c:strRef>
          </c:cat>
          <c:val>
            <c:numRef>
              <c:f>UAB!$G$18:$G$27</c:f>
              <c:numCache>
                <c:formatCode>General</c:formatCode>
                <c:ptCount val="10"/>
                <c:pt idx="0">
                  <c:v>5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D3-4750-9872-0820E2A4C2B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UAB!$L$17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UAB!$N$18:$N$27</c:f>
              <c:strCache>
                <c:ptCount val="10"/>
                <c:pt idx="0">
                  <c:v>LLIBRE, J</c:v>
                </c:pt>
                <c:pt idx="1">
                  <c:v>MEREU, AC</c:v>
                </c:pt>
                <c:pt idx="2">
                  <c:v>BARO, MD</c:v>
                </c:pt>
                <c:pt idx="3">
                  <c:v>BRAUN, F</c:v>
                </c:pt>
                <c:pt idx="4">
                  <c:v>ALONSO, J</c:v>
                </c:pt>
                <c:pt idx="5">
                  <c:v>BARBASSA, AP</c:v>
                </c:pt>
                <c:pt idx="6">
                  <c:v>GABARRELL, X</c:v>
                </c:pt>
                <c:pt idx="7">
                  <c:v>LEMOS, SG</c:v>
                </c:pt>
                <c:pt idx="8">
                  <c:v>NOGUEIRA, ARA</c:v>
                </c:pt>
                <c:pt idx="9">
                  <c:v>PARRA, A</c:v>
                </c:pt>
              </c:strCache>
            </c:strRef>
          </c:cat>
          <c:val>
            <c:numRef>
              <c:f>UAB!$L$18:$L$27</c:f>
              <c:numCache>
                <c:formatCode>General</c:formatCode>
                <c:ptCount val="10"/>
                <c:pt idx="0">
                  <c:v>8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7D-4047-8835-3DA85670BEB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UB!$B$17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UB!$D$19:$D$28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UB!$B$19:$B$28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2</c:v>
                </c:pt>
                <c:pt idx="7">
                  <c:v>5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A3-431D-B188-E9255CA342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Ano!$D$3:$D$48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Ano!$B$3:$B$48</c:f>
              <c:numCache>
                <c:formatCode>General</c:formatCode>
                <c:ptCount val="46"/>
                <c:pt idx="0">
                  <c:v>67</c:v>
                </c:pt>
                <c:pt idx="1">
                  <c:v>58</c:v>
                </c:pt>
                <c:pt idx="2">
                  <c:v>59</c:v>
                </c:pt>
                <c:pt idx="3">
                  <c:v>48</c:v>
                </c:pt>
                <c:pt idx="4">
                  <c:v>41</c:v>
                </c:pt>
                <c:pt idx="5">
                  <c:v>34</c:v>
                </c:pt>
                <c:pt idx="6">
                  <c:v>28</c:v>
                </c:pt>
                <c:pt idx="7">
                  <c:v>34</c:v>
                </c:pt>
                <c:pt idx="8">
                  <c:v>11</c:v>
                </c:pt>
                <c:pt idx="9">
                  <c:v>16</c:v>
                </c:pt>
                <c:pt idx="10">
                  <c:v>16</c:v>
                </c:pt>
                <c:pt idx="11">
                  <c:v>8</c:v>
                </c:pt>
                <c:pt idx="12">
                  <c:v>4</c:v>
                </c:pt>
                <c:pt idx="13">
                  <c:v>9</c:v>
                </c:pt>
                <c:pt idx="14">
                  <c:v>10</c:v>
                </c:pt>
                <c:pt idx="15">
                  <c:v>14</c:v>
                </c:pt>
                <c:pt idx="16">
                  <c:v>8</c:v>
                </c:pt>
                <c:pt idx="17">
                  <c:v>13</c:v>
                </c:pt>
                <c:pt idx="18">
                  <c:v>13</c:v>
                </c:pt>
                <c:pt idx="19">
                  <c:v>9</c:v>
                </c:pt>
                <c:pt idx="20">
                  <c:v>7</c:v>
                </c:pt>
                <c:pt idx="21">
                  <c:v>6</c:v>
                </c:pt>
                <c:pt idx="22">
                  <c:v>4</c:v>
                </c:pt>
                <c:pt idx="23">
                  <c:v>2</c:v>
                </c:pt>
                <c:pt idx="24">
                  <c:v>1</c:v>
                </c:pt>
                <c:pt idx="25">
                  <c:v>0</c:v>
                </c:pt>
                <c:pt idx="26">
                  <c:v>1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679-4817-AA86-FB1A4DBAC2F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UB!$G$17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UB!$I$18:$I$27</c:f>
              <c:strCache>
                <c:ptCount val="10"/>
                <c:pt idx="0">
                  <c:v>biochemistry &amp; molecular biology</c:v>
                </c:pt>
                <c:pt idx="1">
                  <c:v>physiology</c:v>
                </c:pt>
                <c:pt idx="2">
                  <c:v>zoology</c:v>
                </c:pt>
                <c:pt idx="3">
                  <c:v>chemistry, physical</c:v>
                </c:pt>
                <c:pt idx="4">
                  <c:v>engineering, chemical</c:v>
                </c:pt>
                <c:pt idx="5">
                  <c:v>engineering, environmental</c:v>
                </c:pt>
                <c:pt idx="6">
                  <c:v>environmental sciences</c:v>
                </c:pt>
                <c:pt idx="7">
                  <c:v>pharmacology &amp; pharmacy</c:v>
                </c:pt>
                <c:pt idx="8">
                  <c:v>astronomy &amp; astrophysics</c:v>
                </c:pt>
                <c:pt idx="9">
                  <c:v>audiology &amp; speech-language pathology</c:v>
                </c:pt>
              </c:strCache>
            </c:strRef>
          </c:cat>
          <c:val>
            <c:numRef>
              <c:f>UB!$G$18:$G$27</c:f>
              <c:numCache>
                <c:formatCode>General</c:formatCode>
                <c:ptCount val="10"/>
                <c:pt idx="0">
                  <c:v>4</c:v>
                </c:pt>
                <c:pt idx="1">
                  <c:v>3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FC-4DC4-9E22-D56D2D553E8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UB!$L$17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UB!$N$18:$N$27</c:f>
              <c:strCache>
                <c:ptCount val="10"/>
                <c:pt idx="0">
                  <c:v>BATISTA, AA</c:v>
                </c:pt>
                <c:pt idx="1">
                  <c:v>MORAES, G</c:v>
                </c:pt>
                <c:pt idx="2">
                  <c:v>MORENO, V</c:v>
                </c:pt>
                <c:pt idx="3">
                  <c:v>ALMEIDA, LC</c:v>
                </c:pt>
                <c:pt idx="4">
                  <c:v>BOCCHI, N</c:v>
                </c:pt>
                <c:pt idx="5">
                  <c:v>BRILLAS, E</c:v>
                </c:pt>
                <c:pt idx="6">
                  <c:v>GARCIA-SEGURA, S</c:v>
                </c:pt>
                <c:pt idx="7">
                  <c:v>BAANANTE, IV</c:v>
                </c:pt>
                <c:pt idx="8">
                  <c:v>BARBANO, EP</c:v>
                </c:pt>
                <c:pt idx="9">
                  <c:v>CAMINS, A</c:v>
                </c:pt>
              </c:strCache>
            </c:strRef>
          </c:cat>
          <c:val>
            <c:numRef>
              <c:f>UB!$L$18:$L$27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5C-4039-86F5-3AB827DDF7D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Área!$B$1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Área!$D$2:$D$11</c:f>
              <c:strCache>
                <c:ptCount val="10"/>
                <c:pt idx="0">
                  <c:v>chemistry, physical</c:v>
                </c:pt>
                <c:pt idx="1">
                  <c:v>materials science, multidisciplinary</c:v>
                </c:pt>
                <c:pt idx="2">
                  <c:v>physics, applied</c:v>
                </c:pt>
                <c:pt idx="3">
                  <c:v>nanoscience &amp; nanotechnology</c:v>
                </c:pt>
                <c:pt idx="4">
                  <c:v>chemistry, multidisciplinary</c:v>
                </c:pt>
                <c:pt idx="5">
                  <c:v>physics, condensed matter</c:v>
                </c:pt>
                <c:pt idx="6">
                  <c:v>engineering, chemical</c:v>
                </c:pt>
                <c:pt idx="7">
                  <c:v>environmental sciences</c:v>
                </c:pt>
                <c:pt idx="8">
                  <c:v>biochemistry &amp; molecular biology</c:v>
                </c:pt>
                <c:pt idx="9">
                  <c:v>chemistry, analytical</c:v>
                </c:pt>
              </c:strCache>
            </c:strRef>
          </c:cat>
          <c:val>
            <c:numRef>
              <c:f>Área!$B$2:$B$11</c:f>
              <c:numCache>
                <c:formatCode>General</c:formatCode>
                <c:ptCount val="10"/>
                <c:pt idx="0">
                  <c:v>98</c:v>
                </c:pt>
                <c:pt idx="1">
                  <c:v>91</c:v>
                </c:pt>
                <c:pt idx="2">
                  <c:v>50</c:v>
                </c:pt>
                <c:pt idx="3">
                  <c:v>34</c:v>
                </c:pt>
                <c:pt idx="4">
                  <c:v>33</c:v>
                </c:pt>
                <c:pt idx="5">
                  <c:v>30</c:v>
                </c:pt>
                <c:pt idx="6">
                  <c:v>27</c:v>
                </c:pt>
                <c:pt idx="7">
                  <c:v>27</c:v>
                </c:pt>
                <c:pt idx="8">
                  <c:v>26</c:v>
                </c:pt>
                <c:pt idx="9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B5-4BD2-B4E8-F59765D9084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Autor!$B$1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Autor!$D$2:$D$11</c:f>
              <c:strCache>
                <c:ptCount val="10"/>
                <c:pt idx="0">
                  <c:v>LONGO, E</c:v>
                </c:pt>
                <c:pt idx="1">
                  <c:v>ANDRES, J</c:v>
                </c:pt>
                <c:pt idx="2">
                  <c:v>GRACIA, L</c:v>
                </c:pt>
                <c:pt idx="3">
                  <c:v>BELTRAN, A</c:v>
                </c:pt>
                <c:pt idx="4">
                  <c:v>ALBURQUERQUE-SENDIN, F</c:v>
                </c:pt>
                <c:pt idx="5">
                  <c:v>VARELA, JA</c:v>
                </c:pt>
                <c:pt idx="6">
                  <c:v>LEITE, ER</c:v>
                </c:pt>
                <c:pt idx="7">
                  <c:v>CAVALCANTE, LS</c:v>
                </c:pt>
                <c:pt idx="8">
                  <c:v>SAMBRANO, JR</c:v>
                </c:pt>
                <c:pt idx="9">
                  <c:v>GUISAN, JM</c:v>
                </c:pt>
              </c:strCache>
            </c:strRef>
          </c:cat>
          <c:val>
            <c:numRef>
              <c:f>Autor!$B$2:$B$11</c:f>
              <c:numCache>
                <c:formatCode>General</c:formatCode>
                <c:ptCount val="10"/>
                <c:pt idx="0">
                  <c:v>122</c:v>
                </c:pt>
                <c:pt idx="1">
                  <c:v>111</c:v>
                </c:pt>
                <c:pt idx="2">
                  <c:v>42</c:v>
                </c:pt>
                <c:pt idx="3">
                  <c:v>31</c:v>
                </c:pt>
                <c:pt idx="4">
                  <c:v>23</c:v>
                </c:pt>
                <c:pt idx="5">
                  <c:v>21</c:v>
                </c:pt>
                <c:pt idx="6">
                  <c:v>18</c:v>
                </c:pt>
                <c:pt idx="7">
                  <c:v>17</c:v>
                </c:pt>
                <c:pt idx="8">
                  <c:v>17</c:v>
                </c:pt>
                <c:pt idx="9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A6-4E08-A371-88AD8459E83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'Palavra-chave'!$B$1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'Palavra-chave'!$D$2:$D$11</c:f>
              <c:strCache>
                <c:ptCount val="10"/>
                <c:pt idx="0">
                  <c:v>photoluminescence</c:v>
                </c:pt>
                <c:pt idx="1">
                  <c:v>cerrado</c:v>
                </c:pt>
                <c:pt idx="2">
                  <c:v>morphology</c:v>
                </c:pt>
                <c:pt idx="3">
                  <c:v>allelopathy</c:v>
                </c:pt>
                <c:pt idx="4">
                  <c:v>rehabilitation</c:v>
                </c:pt>
                <c:pt idx="5">
                  <c:v>wulff construction</c:v>
                </c:pt>
                <c:pt idx="6">
                  <c:v>brazil</c:v>
                </c:pt>
                <c:pt idx="7">
                  <c:v>density functional calculations</c:v>
                </c:pt>
                <c:pt idx="8">
                  <c:v>photocatalysis</c:v>
                </c:pt>
                <c:pt idx="9">
                  <c:v>surface energy</c:v>
                </c:pt>
              </c:strCache>
            </c:strRef>
          </c:cat>
          <c:val>
            <c:numRef>
              <c:f>'Palavra-chave'!$B$2:$B$11</c:f>
              <c:numCache>
                <c:formatCode>General</c:formatCode>
                <c:ptCount val="10"/>
                <c:pt idx="0">
                  <c:v>14</c:v>
                </c:pt>
                <c:pt idx="1">
                  <c:v>9</c:v>
                </c:pt>
                <c:pt idx="2">
                  <c:v>9</c:v>
                </c:pt>
                <c:pt idx="3">
                  <c:v>8</c:v>
                </c:pt>
                <c:pt idx="4">
                  <c:v>7</c:v>
                </c:pt>
                <c:pt idx="5">
                  <c:v>6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87-4F2D-830C-325C58DB88C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Instituições!$B$1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Instituições!$D$2:$D$11</c:f>
              <c:strCache>
                <c:ptCount val="10"/>
                <c:pt idx="0">
                  <c:v>Universitat Jaume I (UJI)</c:v>
                </c:pt>
                <c:pt idx="1">
                  <c:v>Consejo Superior de Investigaciones Científicas (CSIC)</c:v>
                </c:pt>
                <c:pt idx="2">
                  <c:v>Universitat de Valencia (UV)</c:v>
                </c:pt>
                <c:pt idx="3">
                  <c:v>Universitat Autònoma de Barcelona (UAB)</c:v>
                </c:pt>
                <c:pt idx="4">
                  <c:v>Universitat de Barcelona (UB)</c:v>
                </c:pt>
                <c:pt idx="5">
                  <c:v>Universidad de Cádiz (UCA)</c:v>
                </c:pt>
                <c:pt idx="6">
                  <c:v>Universidad de Salamanca (USAL)</c:v>
                </c:pt>
                <c:pt idx="7">
                  <c:v>Universidad de Alicante (UA)</c:v>
                </c:pt>
                <c:pt idx="8">
                  <c:v>Universitat Politècnica de Catalunya (UPC)</c:v>
                </c:pt>
                <c:pt idx="9">
                  <c:v>Universidad de Granada (UGR)</c:v>
                </c:pt>
              </c:strCache>
            </c:strRef>
          </c:cat>
          <c:val>
            <c:numRef>
              <c:f>Instituições!$B$2:$B$11</c:f>
              <c:numCache>
                <c:formatCode>General</c:formatCode>
                <c:ptCount val="10"/>
                <c:pt idx="0">
                  <c:v>119</c:v>
                </c:pt>
                <c:pt idx="1">
                  <c:v>77</c:v>
                </c:pt>
                <c:pt idx="2">
                  <c:v>35</c:v>
                </c:pt>
                <c:pt idx="3">
                  <c:v>28</c:v>
                </c:pt>
                <c:pt idx="4">
                  <c:v>24</c:v>
                </c:pt>
                <c:pt idx="5">
                  <c:v>23</c:v>
                </c:pt>
                <c:pt idx="6">
                  <c:v>23</c:v>
                </c:pt>
                <c:pt idx="7">
                  <c:v>17</c:v>
                </c:pt>
                <c:pt idx="8">
                  <c:v>17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80-4DD5-A8DF-6A1CCB09FA2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UJI!$B$17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UJI!$D$19:$D$28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UJI!$B$19:$B$28</c:f>
              <c:numCache>
                <c:formatCode>General</c:formatCode>
                <c:ptCount val="10"/>
                <c:pt idx="0">
                  <c:v>12</c:v>
                </c:pt>
                <c:pt idx="1">
                  <c:v>10</c:v>
                </c:pt>
                <c:pt idx="2">
                  <c:v>13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9</c:v>
                </c:pt>
                <c:pt idx="7">
                  <c:v>7</c:v>
                </c:pt>
                <c:pt idx="8">
                  <c:v>2</c:v>
                </c:pt>
                <c:pt idx="9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2CF-4796-9CBE-5AA9373748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UJI!$G$17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UJI!$I$18:$I$27</c:f>
              <c:strCache>
                <c:ptCount val="10"/>
                <c:pt idx="0">
                  <c:v>chemistry, physical</c:v>
                </c:pt>
                <c:pt idx="1">
                  <c:v>materials science, multidisciplinary</c:v>
                </c:pt>
                <c:pt idx="2">
                  <c:v>physics, applied</c:v>
                </c:pt>
                <c:pt idx="3">
                  <c:v>nanoscience &amp; nanotechnology</c:v>
                </c:pt>
                <c:pt idx="4">
                  <c:v>chemistry, multidisciplinary</c:v>
                </c:pt>
                <c:pt idx="5">
                  <c:v>physics, condensed matter</c:v>
                </c:pt>
                <c:pt idx="6">
                  <c:v>chemistry, inorganic &amp; nuclear</c:v>
                </c:pt>
                <c:pt idx="7">
                  <c:v>physics, atomic, molecular &amp; chemical</c:v>
                </c:pt>
                <c:pt idx="8">
                  <c:v>crystallography</c:v>
                </c:pt>
                <c:pt idx="9">
                  <c:v>electrochemistry</c:v>
                </c:pt>
              </c:strCache>
            </c:strRef>
          </c:cat>
          <c:val>
            <c:numRef>
              <c:f>UJI!$G$18:$G$27</c:f>
              <c:numCache>
                <c:formatCode>General</c:formatCode>
                <c:ptCount val="10"/>
                <c:pt idx="0">
                  <c:v>48</c:v>
                </c:pt>
                <c:pt idx="1">
                  <c:v>38</c:v>
                </c:pt>
                <c:pt idx="2">
                  <c:v>24</c:v>
                </c:pt>
                <c:pt idx="3">
                  <c:v>18</c:v>
                </c:pt>
                <c:pt idx="4">
                  <c:v>16</c:v>
                </c:pt>
                <c:pt idx="5">
                  <c:v>16</c:v>
                </c:pt>
                <c:pt idx="6">
                  <c:v>14</c:v>
                </c:pt>
                <c:pt idx="7">
                  <c:v>11</c:v>
                </c:pt>
                <c:pt idx="8">
                  <c:v>7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83-48C2-81B4-C7F4696A2C3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UJI!$L$17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UJI!$N$18:$N$27</c:f>
              <c:strCache>
                <c:ptCount val="10"/>
                <c:pt idx="0">
                  <c:v>LONGO, E</c:v>
                </c:pt>
                <c:pt idx="1">
                  <c:v>ANDRES, J</c:v>
                </c:pt>
                <c:pt idx="2">
                  <c:v>GRACIA, L</c:v>
                </c:pt>
                <c:pt idx="3">
                  <c:v>BELTRAN, A</c:v>
                </c:pt>
                <c:pt idx="4">
                  <c:v>VARELA, JA</c:v>
                </c:pt>
                <c:pt idx="5">
                  <c:v>LEITE, ER</c:v>
                </c:pt>
                <c:pt idx="6">
                  <c:v>BISQUERT, J</c:v>
                </c:pt>
                <c:pt idx="7">
                  <c:v>GARCIA-BELMONTE, G</c:v>
                </c:pt>
                <c:pt idx="8">
                  <c:v>SAMBRANO, JR</c:v>
                </c:pt>
                <c:pt idx="9">
                  <c:v>CAVALCANTE, LS</c:v>
                </c:pt>
              </c:strCache>
            </c:strRef>
          </c:cat>
          <c:val>
            <c:numRef>
              <c:f>UJI!$L$18:$L$27</c:f>
              <c:numCache>
                <c:formatCode>General</c:formatCode>
                <c:ptCount val="10"/>
                <c:pt idx="0">
                  <c:v>99</c:v>
                </c:pt>
                <c:pt idx="1">
                  <c:v>94</c:v>
                </c:pt>
                <c:pt idx="2">
                  <c:v>36</c:v>
                </c:pt>
                <c:pt idx="3">
                  <c:v>30</c:v>
                </c:pt>
                <c:pt idx="4">
                  <c:v>19</c:v>
                </c:pt>
                <c:pt idx="5">
                  <c:v>17</c:v>
                </c:pt>
                <c:pt idx="6">
                  <c:v>15</c:v>
                </c:pt>
                <c:pt idx="7">
                  <c:v>15</c:v>
                </c:pt>
                <c:pt idx="8">
                  <c:v>15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CE-480D-B0EE-695803E7151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3/11/2019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21/02/2019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Busca realizada na Web </a:t>
            </a:r>
            <a:r>
              <a:rPr lang="pt-BR" sz="2000" dirty="0" err="1">
                <a:latin typeface="Open Sans" panose="020B0606030504020204"/>
              </a:rPr>
              <a:t>of</a:t>
            </a:r>
            <a:r>
              <a:rPr lang="pt-BR" sz="2000" dirty="0">
                <a:latin typeface="Open Sans" panose="020B0606030504020204"/>
              </a:rPr>
              <a:t> Science em 21/02/2019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Total: 20063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): 16364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Expressão de busca utilizada disponível em http://spdi.ufscar.</a:t>
            </a:r>
            <a:r>
              <a:rPr lang="pt-BR" sz="2000" dirty="0"/>
              <a:t>br/</a:t>
            </a:r>
            <a:endParaRPr lang="pt-BR" sz="2000" dirty="0">
              <a:latin typeface="Open Sans" panose="020B06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Universitat</a:t>
            </a:r>
            <a:r>
              <a:rPr lang="pt-BR" dirty="0"/>
              <a:t> </a:t>
            </a:r>
            <a:r>
              <a:rPr lang="pt-BR" dirty="0" err="1"/>
              <a:t>Jaume</a:t>
            </a:r>
            <a:r>
              <a:rPr lang="pt-BR" dirty="0"/>
              <a:t> I (UJI),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A245DF4A-AD7A-4992-B1E6-2156EC4EF1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265032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9452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Consejo</a:t>
            </a:r>
            <a:r>
              <a:rPr lang="pt-BR" dirty="0"/>
              <a:t> Superior de </a:t>
            </a:r>
            <a:r>
              <a:rPr lang="pt-BR" dirty="0" err="1"/>
              <a:t>Investigaciones</a:t>
            </a:r>
            <a:r>
              <a:rPr lang="pt-BR" dirty="0"/>
              <a:t> Científicas (CSIC)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D9AB660-1FE5-4D3F-A9DB-BD196B44F4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12099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5174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Consejo</a:t>
            </a:r>
            <a:r>
              <a:rPr lang="pt-BR" dirty="0"/>
              <a:t> Superior de </a:t>
            </a:r>
            <a:r>
              <a:rPr lang="pt-BR" dirty="0" err="1"/>
              <a:t>Investigaciones</a:t>
            </a:r>
            <a:r>
              <a:rPr lang="pt-BR" dirty="0"/>
              <a:t> Científicas (CSIC),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3772F7C-8135-4C97-8A51-47CC2E8D85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766768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2809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Consejo</a:t>
            </a:r>
            <a:r>
              <a:rPr lang="pt-BR" dirty="0"/>
              <a:t> Superior de </a:t>
            </a:r>
            <a:r>
              <a:rPr lang="pt-BR" dirty="0" err="1"/>
              <a:t>Investigaciones</a:t>
            </a:r>
            <a:r>
              <a:rPr lang="pt-BR" dirty="0"/>
              <a:t> Científicas (CSIC),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439DA47D-ABD2-43D6-8EB0-E97277F48D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391552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9982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Universitat</a:t>
            </a:r>
            <a:r>
              <a:rPr lang="pt-BR" dirty="0"/>
              <a:t> de Valencia (UV)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D80213B-C524-4B4E-9A41-AD8581609F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896966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5872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Universitat</a:t>
            </a:r>
            <a:r>
              <a:rPr lang="pt-BR" dirty="0"/>
              <a:t> de Valencia (UV),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C94B4AC-FA4F-463A-8F9F-E558077F1D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2097659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0326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Universitat</a:t>
            </a:r>
            <a:r>
              <a:rPr lang="pt-BR" dirty="0"/>
              <a:t> de Valencia (UV),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9627A5C3-A1C3-442D-9D93-53E27D374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007673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7939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Universitat</a:t>
            </a:r>
            <a:r>
              <a:rPr lang="pt-BR" dirty="0"/>
              <a:t> </a:t>
            </a:r>
            <a:r>
              <a:rPr lang="pt-BR" dirty="0" err="1"/>
              <a:t>Autònoma</a:t>
            </a:r>
            <a:r>
              <a:rPr lang="pt-BR" dirty="0"/>
              <a:t> de Barcelona (UAB)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C8FBF6F-7D53-4BAD-A87E-E2720B32B6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011754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5125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Universitat</a:t>
            </a:r>
            <a:r>
              <a:rPr lang="pt-BR" dirty="0"/>
              <a:t> </a:t>
            </a:r>
            <a:r>
              <a:rPr lang="pt-BR" dirty="0" err="1"/>
              <a:t>Autònoma</a:t>
            </a:r>
            <a:r>
              <a:rPr lang="pt-BR" dirty="0"/>
              <a:t> de Barcelona (UAB),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85C43C66-31C4-44E1-9EA0-65A659693A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560725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413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Universitat</a:t>
            </a:r>
            <a:r>
              <a:rPr lang="pt-BR" dirty="0"/>
              <a:t> </a:t>
            </a:r>
            <a:r>
              <a:rPr lang="pt-BR" dirty="0" err="1"/>
              <a:t>Autònoma</a:t>
            </a:r>
            <a:r>
              <a:rPr lang="pt-BR" dirty="0"/>
              <a:t> de Barcelona (UAB),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258121BF-00C7-4B94-AC2E-895DF85B1C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951114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873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D9033485-D8A6-4126-B6DB-3234B7358C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202154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Universitat</a:t>
            </a:r>
            <a:r>
              <a:rPr lang="pt-BR" dirty="0"/>
              <a:t> de Barcelona (UB)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118C83F-7428-4BB5-A66D-895A1DC9ED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557220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5267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Universitat</a:t>
            </a:r>
            <a:r>
              <a:rPr lang="pt-BR" dirty="0"/>
              <a:t> de Barcelona (UB),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5D54DAE-FE17-4A59-BA11-3E97EF6F71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741599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0480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Universitat</a:t>
            </a:r>
            <a:r>
              <a:rPr lang="pt-BR" dirty="0"/>
              <a:t> de Barcelona (UB),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677A6617-1C94-4C6F-BB04-77536913A4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274240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3763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Espanha,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89A96E24-5230-41BE-BFCB-89CACA26BD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940901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0441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da Espanha,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12B90C1-E529-427D-B199-62140F3366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025563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724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</a:t>
            </a:r>
            <a:r>
              <a:rPr lang="pt-BR" dirty="0"/>
              <a:t>Espanha,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211D8FC-EA7C-42E3-8A35-EF7FC60294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432329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0202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</a:t>
            </a:r>
            <a:r>
              <a:rPr lang="pt-BR" dirty="0"/>
              <a:t>Espanha,</a:t>
            </a:r>
            <a:br>
              <a:rPr lang="pt-BR" sz="2000" dirty="0"/>
            </a:br>
            <a:r>
              <a:rPr lang="pt-BR" sz="2000" dirty="0"/>
              <a:t>por palavra-chave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9F354-08E5-4612-88E0-325F75AFCC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849019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da Espanha,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7F1F0A4-D7FF-4016-855B-6FA90FD947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94484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Universitat</a:t>
            </a:r>
            <a:r>
              <a:rPr lang="pt-BR" dirty="0"/>
              <a:t> </a:t>
            </a:r>
            <a:r>
              <a:rPr lang="pt-BR" dirty="0" err="1"/>
              <a:t>Jaume</a:t>
            </a:r>
            <a:r>
              <a:rPr lang="pt-BR" dirty="0"/>
              <a:t> I (UJI)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BB93D37-9171-4B9C-8F63-96DF13A31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705887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Universitat</a:t>
            </a:r>
            <a:r>
              <a:rPr lang="pt-BR" dirty="0"/>
              <a:t> </a:t>
            </a:r>
            <a:r>
              <a:rPr lang="pt-BR" dirty="0" err="1"/>
              <a:t>Jaume</a:t>
            </a:r>
            <a:r>
              <a:rPr lang="pt-BR" dirty="0"/>
              <a:t> I (UJI),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ECA5C07-73A4-4D28-BFB1-44658771EE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796982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392</TotalTime>
  <Words>372</Words>
  <Application>Microsoft Office PowerPoint</Application>
  <PresentationFormat>Widescreen</PresentationFormat>
  <Paragraphs>46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8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da Espanha, por ano</vt:lpstr>
      <vt:lpstr>Publicações da UFSCar em colaboração com instituições da Espanha, por área</vt:lpstr>
      <vt:lpstr>Publicações da UFSCar em colaboração com instituições da Espanha, por autor</vt:lpstr>
      <vt:lpstr>Publicações da UFSCar em colaboração com instituições da Espanha, por palavra-chave</vt:lpstr>
      <vt:lpstr>Publicações da UFSCar em colaboração com instituições da Espanha, por instituição</vt:lpstr>
      <vt:lpstr>Publicações da UFSCar em colaboração com Universitat Jaume I (UJI), por ano</vt:lpstr>
      <vt:lpstr>Publicações da UFSCar em colaboração com Universitat Jaume I (UJI), por área</vt:lpstr>
      <vt:lpstr>Publicações da UFSCar em colaboração com Universitat Jaume I (UJI), por autor</vt:lpstr>
      <vt:lpstr>Publicações da UFSCar em colaboração com Consejo Superior de Investigaciones Científicas (CSIC), por ano</vt:lpstr>
      <vt:lpstr>Publicações da UFSCar em colaboração com Consejo Superior de Investigaciones Científicas (CSIC), por área</vt:lpstr>
      <vt:lpstr>Publicações da UFSCar em colaboração com Consejo Superior de Investigaciones Científicas (CSIC), por autor</vt:lpstr>
      <vt:lpstr>Publicações da UFSCar em colaboração com Universitat de Valencia (UV), por ano</vt:lpstr>
      <vt:lpstr>Publicações da UFSCar em colaboração com Universitat de Valencia (UV), por área</vt:lpstr>
      <vt:lpstr>Publicações da UFSCar em colaboração com Universitat de Valencia (UV), por autor</vt:lpstr>
      <vt:lpstr>Publicações da UFSCar em colaboração com Universitat Autònoma de Barcelona (UAB), por ano</vt:lpstr>
      <vt:lpstr>Publicações da UFSCar em colaboração com Universitat Autònoma de Barcelona (UAB), por área</vt:lpstr>
      <vt:lpstr>Publicações da UFSCar em colaboração com Universitat Autònoma de Barcelona (UAB), por autor</vt:lpstr>
      <vt:lpstr>Publicações da UFSCar em colaboração com Universitat de Barcelona (UB), por ano</vt:lpstr>
      <vt:lpstr>Publicações da UFSCar em colaboração com Universitat de Barcelona (UB), por área</vt:lpstr>
      <vt:lpstr>Publicações da UFSCar em colaboração com Universitat de Barcelona (UB),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SPDI UFSCar</cp:lastModifiedBy>
  <cp:revision>59</cp:revision>
  <dcterms:created xsi:type="dcterms:W3CDTF">2018-06-12T14:18:58Z</dcterms:created>
  <dcterms:modified xsi:type="dcterms:W3CDTF">2019-03-11T13:44:11Z</dcterms:modified>
</cp:coreProperties>
</file>