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5"/>
  </p:handoutMasterIdLst>
  <p:sldIdLst>
    <p:sldId id="281" r:id="rId2"/>
    <p:sldId id="282" r:id="rId3"/>
    <p:sldId id="284" r:id="rId4"/>
    <p:sldId id="285" r:id="rId5"/>
    <p:sldId id="286" r:id="rId6"/>
    <p:sldId id="260" r:id="rId7"/>
    <p:sldId id="261" r:id="rId8"/>
    <p:sldId id="259" r:id="rId9"/>
    <p:sldId id="278" r:id="rId10"/>
    <p:sldId id="283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57" r:id="rId2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EUA-Dado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Total!$B$1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9C86-4738-A18F-9A5863D840D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Total!$D$3:$D$12</c:f>
              <c:strCache>
                <c:ptCount val="10"/>
                <c:pt idx="0">
                  <c:v>USA</c:v>
                </c:pt>
                <c:pt idx="1">
                  <c:v>Spain</c:v>
                </c:pt>
                <c:pt idx="2">
                  <c:v>United Kingdom</c:v>
                </c:pt>
                <c:pt idx="3">
                  <c:v>Germany</c:v>
                </c:pt>
                <c:pt idx="4">
                  <c:v>France</c:v>
                </c:pt>
                <c:pt idx="5">
                  <c:v>Canada</c:v>
                </c:pt>
                <c:pt idx="6">
                  <c:v>Portugal</c:v>
                </c:pt>
                <c:pt idx="7">
                  <c:v>Italy</c:v>
                </c:pt>
                <c:pt idx="8">
                  <c:v>Argentina</c:v>
                </c:pt>
                <c:pt idx="9">
                  <c:v>Russia</c:v>
                </c:pt>
              </c:strCache>
            </c:strRef>
          </c:cat>
          <c:val>
            <c:numRef>
              <c:f>Total!$B$3:$B$12</c:f>
              <c:numCache>
                <c:formatCode>General</c:formatCode>
                <c:ptCount val="10"/>
                <c:pt idx="0">
                  <c:v>1158</c:v>
                </c:pt>
                <c:pt idx="1">
                  <c:v>521</c:v>
                </c:pt>
                <c:pt idx="2">
                  <c:v>422</c:v>
                </c:pt>
                <c:pt idx="3">
                  <c:v>391</c:v>
                </c:pt>
                <c:pt idx="4">
                  <c:v>375</c:v>
                </c:pt>
                <c:pt idx="5">
                  <c:v>300</c:v>
                </c:pt>
                <c:pt idx="6">
                  <c:v>230</c:v>
                </c:pt>
                <c:pt idx="7">
                  <c:v>196</c:v>
                </c:pt>
                <c:pt idx="8">
                  <c:v>157</c:v>
                </c:pt>
                <c:pt idx="9">
                  <c:v>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86-4738-A18F-9A5863D840D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65621392"/>
        <c:axId val="567567088"/>
      </c:bar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  <c:max val="1200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49421296296296E-2"/>
          <c:y val="8.2935763888888875E-2"/>
          <c:w val="0.90598726851851852"/>
          <c:h val="0.7649586805555556"/>
        </c:manualLayout>
      </c:layout>
      <c:lineChart>
        <c:grouping val="standard"/>
        <c:varyColors val="0"/>
        <c:ser>
          <c:idx val="0"/>
          <c:order val="0"/>
          <c:tx>
            <c:strRef>
              <c:f>'Wake Forest'!$B$17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'Wake Forest'!$D$19:$D$28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'Wake Forest'!$B$19:$B$28</c:f>
              <c:numCache>
                <c:formatCode>General</c:formatCode>
                <c:ptCount val="10"/>
                <c:pt idx="0">
                  <c:v>4</c:v>
                </c:pt>
                <c:pt idx="1">
                  <c:v>2</c:v>
                </c:pt>
                <c:pt idx="2">
                  <c:v>3</c:v>
                </c:pt>
                <c:pt idx="3">
                  <c:v>0</c:v>
                </c:pt>
                <c:pt idx="4">
                  <c:v>7</c:v>
                </c:pt>
                <c:pt idx="5">
                  <c:v>3</c:v>
                </c:pt>
                <c:pt idx="6">
                  <c:v>1</c:v>
                </c:pt>
                <c:pt idx="7">
                  <c:v>4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8EB-40F6-B3D0-2060EC75FB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'Wake Forest'!$G$17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'Wake Forest'!$I$18:$I$27</c:f>
              <c:strCache>
                <c:ptCount val="10"/>
                <c:pt idx="0">
                  <c:v>chemistry, analytical</c:v>
                </c:pt>
                <c:pt idx="1">
                  <c:v>spectroscopy</c:v>
                </c:pt>
                <c:pt idx="2">
                  <c:v>chemistry, multidisciplinary</c:v>
                </c:pt>
                <c:pt idx="3">
                  <c:v>biochemical research methods</c:v>
                </c:pt>
                <c:pt idx="4">
                  <c:v>food science &amp; technology</c:v>
                </c:pt>
                <c:pt idx="5">
                  <c:v>acoustics</c:v>
                </c:pt>
                <c:pt idx="6">
                  <c:v>agricultural economics &amp; policy</c:v>
                </c:pt>
                <c:pt idx="7">
                  <c:v>agricultural engineering</c:v>
                </c:pt>
                <c:pt idx="8">
                  <c:v>agriculture, dairy &amp; animal science</c:v>
                </c:pt>
                <c:pt idx="9">
                  <c:v>agriculture, multidisciplinary</c:v>
                </c:pt>
              </c:strCache>
            </c:strRef>
          </c:cat>
          <c:val>
            <c:numRef>
              <c:f>'Wake Forest'!$G$18:$G$22</c:f>
              <c:numCache>
                <c:formatCode>General</c:formatCode>
                <c:ptCount val="5"/>
                <c:pt idx="0">
                  <c:v>27</c:v>
                </c:pt>
                <c:pt idx="1">
                  <c:v>13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20-41FD-B195-F847FFB426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'Wake Forest'!$L$17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'Wake Forest'!$N$18:$N$27</c:f>
              <c:strCache>
                <c:ptCount val="10"/>
                <c:pt idx="0">
                  <c:v>NOBREGA, JA</c:v>
                </c:pt>
                <c:pt idx="1">
                  <c:v>DONATI, GL</c:v>
                </c:pt>
                <c:pt idx="2">
                  <c:v>JONES, BT</c:v>
                </c:pt>
                <c:pt idx="3">
                  <c:v>CALLOWAY, CP</c:v>
                </c:pt>
                <c:pt idx="4">
                  <c:v>VIRGILIO, A</c:v>
                </c:pt>
                <c:pt idx="5">
                  <c:v>NETO, JAG</c:v>
                </c:pt>
                <c:pt idx="6">
                  <c:v>RUST, JA</c:v>
                </c:pt>
                <c:pt idx="7">
                  <c:v>SILVA, SG</c:v>
                </c:pt>
                <c:pt idx="8">
                  <c:v>AMAIS, RS</c:v>
                </c:pt>
                <c:pt idx="9">
                  <c:v>SANTOS, LN</c:v>
                </c:pt>
              </c:strCache>
            </c:strRef>
          </c:cat>
          <c:val>
            <c:numRef>
              <c:f>'Wake Forest'!$L$18:$L$27</c:f>
              <c:numCache>
                <c:formatCode>General</c:formatCode>
                <c:ptCount val="10"/>
                <c:pt idx="0">
                  <c:v>29</c:v>
                </c:pt>
                <c:pt idx="1">
                  <c:v>27</c:v>
                </c:pt>
                <c:pt idx="2">
                  <c:v>25</c:v>
                </c:pt>
                <c:pt idx="3">
                  <c:v>8</c:v>
                </c:pt>
                <c:pt idx="4">
                  <c:v>7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4A-43B9-BB61-29EC348066B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'Ohio State'!$B$17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'Ohio State'!$D$19:$D$28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'Ohio State'!$B$19:$B$28</c:f>
              <c:numCache>
                <c:formatCode>General</c:formatCode>
                <c:ptCount val="10"/>
                <c:pt idx="0">
                  <c:v>3</c:v>
                </c:pt>
                <c:pt idx="1">
                  <c:v>3</c:v>
                </c:pt>
                <c:pt idx="2">
                  <c:v>7</c:v>
                </c:pt>
                <c:pt idx="3">
                  <c:v>8</c:v>
                </c:pt>
                <c:pt idx="4">
                  <c:v>0</c:v>
                </c:pt>
                <c:pt idx="5">
                  <c:v>2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AE-4966-BCBC-01CDDAC3A2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'Ohio State'!$G$17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'Ohio State'!$I$18:$I$27</c:f>
              <c:strCache>
                <c:ptCount val="10"/>
                <c:pt idx="0">
                  <c:v>evolutionary biology</c:v>
                </c:pt>
                <c:pt idx="1">
                  <c:v>multidisciplinary sciences</c:v>
                </c:pt>
                <c:pt idx="2">
                  <c:v>biochemistry &amp; molecular biology</c:v>
                </c:pt>
                <c:pt idx="3">
                  <c:v>ecology</c:v>
                </c:pt>
                <c:pt idx="4">
                  <c:v>genetics &amp; heredity</c:v>
                </c:pt>
                <c:pt idx="5">
                  <c:v>materials science, multidisciplinary</c:v>
                </c:pt>
                <c:pt idx="6">
                  <c:v>chemistry, applied</c:v>
                </c:pt>
                <c:pt idx="7">
                  <c:v>chemistry, physical</c:v>
                </c:pt>
                <c:pt idx="8">
                  <c:v>computer science, theory &amp; methods</c:v>
                </c:pt>
                <c:pt idx="9">
                  <c:v>food science &amp; technology</c:v>
                </c:pt>
              </c:strCache>
            </c:strRef>
          </c:cat>
          <c:val>
            <c:numRef>
              <c:f>'Ohio State'!$G$18:$G$27</c:f>
              <c:numCache>
                <c:formatCode>General</c:formatCode>
                <c:ptCount val="10"/>
                <c:pt idx="0">
                  <c:v>5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8A-4335-97D2-D8AD96C5BD1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'Ohio State'!$L$17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'Ohio State'!$N$18:$N$27</c:f>
              <c:strCache>
                <c:ptCount val="10"/>
                <c:pt idx="0">
                  <c:v>FRANCISCO, MR</c:v>
                </c:pt>
                <c:pt idx="1">
                  <c:v>CARSTENS, BC</c:v>
                </c:pt>
                <c:pt idx="2">
                  <c:v>GIBBS, HL</c:v>
                </c:pt>
                <c:pt idx="3">
                  <c:v>MORAES, EM</c:v>
                </c:pt>
                <c:pt idx="4">
                  <c:v>PEREZ, MF</c:v>
                </c:pt>
                <c:pt idx="5">
                  <c:v>BONATELLI, IAS</c:v>
                </c:pt>
                <c:pt idx="6">
                  <c:v>COSTA, MC</c:v>
                </c:pt>
                <c:pt idx="7">
                  <c:v>DE CAMARGO, C</c:v>
                </c:pt>
                <c:pt idx="8">
                  <c:v>GALETTI, PM</c:v>
                </c:pt>
                <c:pt idx="9">
                  <c:v>SILVEIRA, LF</c:v>
                </c:pt>
              </c:strCache>
            </c:strRef>
          </c:cat>
          <c:val>
            <c:numRef>
              <c:f>'Ohio State'!$L$18:$L$27</c:f>
              <c:numCache>
                <c:formatCode>General</c:formatCode>
                <c:ptCount val="10"/>
                <c:pt idx="0">
                  <c:v>6</c:v>
                </c:pt>
                <c:pt idx="1">
                  <c:v>5</c:v>
                </c:pt>
                <c:pt idx="2">
                  <c:v>5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AC-4472-873D-271DE02A5A8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Florida!$B$17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Florida!$D$19:$D$28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Florida!$B$19:$B$28</c:f>
              <c:numCache>
                <c:formatCode>General</c:formatCode>
                <c:ptCount val="10"/>
                <c:pt idx="0">
                  <c:v>4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0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6CF-47D0-A868-858A3FA49C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Florida!$G$17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Florida!$I$18:$I$27</c:f>
              <c:strCache>
                <c:ptCount val="10"/>
                <c:pt idx="0">
                  <c:v>materials science, multidisciplinary</c:v>
                </c:pt>
                <c:pt idx="1">
                  <c:v>plant sciences</c:v>
                </c:pt>
                <c:pt idx="2">
                  <c:v>metallurgy &amp; metallurgical engineering</c:v>
                </c:pt>
                <c:pt idx="3">
                  <c:v>cell biology</c:v>
                </c:pt>
                <c:pt idx="4">
                  <c:v>chemistry, analytical</c:v>
                </c:pt>
                <c:pt idx="5">
                  <c:v>chemistry, multidisciplinary</c:v>
                </c:pt>
                <c:pt idx="6">
                  <c:v>ecology</c:v>
                </c:pt>
                <c:pt idx="7">
                  <c:v>engineering, biomedical</c:v>
                </c:pt>
                <c:pt idx="8">
                  <c:v>environmental sciences</c:v>
                </c:pt>
                <c:pt idx="9">
                  <c:v>genetics &amp; heredity</c:v>
                </c:pt>
              </c:strCache>
            </c:strRef>
          </c:cat>
          <c:val>
            <c:numRef>
              <c:f>Florida!$G$18:$G$27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DB-4146-893E-73399F15F7F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Florida!$L$17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Florida!$N$18:$N$27</c:f>
              <c:strCache>
                <c:ptCount val="10"/>
                <c:pt idx="0">
                  <c:v>FREDERICK, PC</c:v>
                </c:pt>
                <c:pt idx="1">
                  <c:v>HENCH, LL</c:v>
                </c:pt>
                <c:pt idx="2">
                  <c:v>KIMINAMI, RHGA</c:v>
                </c:pt>
                <c:pt idx="3">
                  <c:v>MORELLI, MR</c:v>
                </c:pt>
                <c:pt idx="4">
                  <c:v>PEITL, O</c:v>
                </c:pt>
                <c:pt idx="5">
                  <c:v>ABELIOVICH, H</c:v>
                </c:pt>
                <c:pt idx="6">
                  <c:v>AGOSTINIS, P</c:v>
                </c:pt>
                <c:pt idx="7">
                  <c:v>ASKEW, DS</c:v>
                </c:pt>
                <c:pt idx="8">
                  <c:v>BABA, M</c:v>
                </c:pt>
                <c:pt idx="9">
                  <c:v>BAEHRECKE, EH</c:v>
                </c:pt>
              </c:strCache>
            </c:strRef>
          </c:cat>
          <c:val>
            <c:numRef>
              <c:f>Florida!$L$18:$L$27</c:f>
              <c:numCache>
                <c:formatCode>General</c:formatCode>
                <c:ptCount val="10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63-4C7A-9037-86577A813E5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  <c:max val="4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Texas!$B$17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Texas!$D$19:$D$28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Texas!$B$19:$B$28</c:f>
              <c:numCache>
                <c:formatCode>General</c:formatCode>
                <c:ptCount val="10"/>
                <c:pt idx="0">
                  <c:v>1</c:v>
                </c:pt>
                <c:pt idx="1">
                  <c:v>0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CD-461A-98CF-13206E0AC6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Ano!$D$3:$D$48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Ano!$B$3:$B$48</c:f>
              <c:numCache>
                <c:formatCode>General</c:formatCode>
                <c:ptCount val="46"/>
                <c:pt idx="0">
                  <c:v>138</c:v>
                </c:pt>
                <c:pt idx="1">
                  <c:v>123</c:v>
                </c:pt>
                <c:pt idx="2">
                  <c:v>122</c:v>
                </c:pt>
                <c:pt idx="3">
                  <c:v>110</c:v>
                </c:pt>
                <c:pt idx="4">
                  <c:v>89</c:v>
                </c:pt>
                <c:pt idx="5">
                  <c:v>79</c:v>
                </c:pt>
                <c:pt idx="6">
                  <c:v>49</c:v>
                </c:pt>
                <c:pt idx="7">
                  <c:v>46</c:v>
                </c:pt>
                <c:pt idx="8">
                  <c:v>39</c:v>
                </c:pt>
                <c:pt idx="9">
                  <c:v>41</c:v>
                </c:pt>
                <c:pt idx="10">
                  <c:v>32</c:v>
                </c:pt>
                <c:pt idx="11">
                  <c:v>20</c:v>
                </c:pt>
                <c:pt idx="12">
                  <c:v>12</c:v>
                </c:pt>
                <c:pt idx="13">
                  <c:v>20</c:v>
                </c:pt>
                <c:pt idx="14">
                  <c:v>25</c:v>
                </c:pt>
                <c:pt idx="15">
                  <c:v>20</c:v>
                </c:pt>
                <c:pt idx="16">
                  <c:v>19</c:v>
                </c:pt>
                <c:pt idx="17">
                  <c:v>16</c:v>
                </c:pt>
                <c:pt idx="18">
                  <c:v>23</c:v>
                </c:pt>
                <c:pt idx="19">
                  <c:v>23</c:v>
                </c:pt>
                <c:pt idx="20">
                  <c:v>17</c:v>
                </c:pt>
                <c:pt idx="21">
                  <c:v>11</c:v>
                </c:pt>
                <c:pt idx="22">
                  <c:v>9</c:v>
                </c:pt>
                <c:pt idx="23">
                  <c:v>10</c:v>
                </c:pt>
                <c:pt idx="24">
                  <c:v>8</c:v>
                </c:pt>
                <c:pt idx="25">
                  <c:v>9</c:v>
                </c:pt>
                <c:pt idx="26">
                  <c:v>7</c:v>
                </c:pt>
                <c:pt idx="27">
                  <c:v>4</c:v>
                </c:pt>
                <c:pt idx="28">
                  <c:v>3</c:v>
                </c:pt>
                <c:pt idx="29">
                  <c:v>3</c:v>
                </c:pt>
                <c:pt idx="30">
                  <c:v>6</c:v>
                </c:pt>
                <c:pt idx="31">
                  <c:v>2</c:v>
                </c:pt>
                <c:pt idx="32">
                  <c:v>2</c:v>
                </c:pt>
                <c:pt idx="33">
                  <c:v>6</c:v>
                </c:pt>
                <c:pt idx="34">
                  <c:v>3</c:v>
                </c:pt>
                <c:pt idx="35">
                  <c:v>2</c:v>
                </c:pt>
                <c:pt idx="36">
                  <c:v>4</c:v>
                </c:pt>
                <c:pt idx="37">
                  <c:v>2</c:v>
                </c:pt>
                <c:pt idx="38">
                  <c:v>1</c:v>
                </c:pt>
                <c:pt idx="39">
                  <c:v>1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1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B5B-48EC-B67F-95D5CDEBCC1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Texas!$G$17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Texas!$I$18:$I$27</c:f>
              <c:strCache>
                <c:ptCount val="10"/>
                <c:pt idx="0">
                  <c:v>crystallography</c:v>
                </c:pt>
                <c:pt idx="1">
                  <c:v>physics, applied</c:v>
                </c:pt>
                <c:pt idx="2">
                  <c:v>physics, condensed matter</c:v>
                </c:pt>
                <c:pt idx="3">
                  <c:v>engineering, electrical &amp; electronic</c:v>
                </c:pt>
                <c:pt idx="4">
                  <c:v>materials science, multidisciplinary</c:v>
                </c:pt>
                <c:pt idx="5">
                  <c:v>spectroscopy</c:v>
                </c:pt>
                <c:pt idx="6">
                  <c:v>cell biology</c:v>
                </c:pt>
                <c:pt idx="7">
                  <c:v>chemistry, multidisciplinary</c:v>
                </c:pt>
                <c:pt idx="8">
                  <c:v>materials science, ceramics</c:v>
                </c:pt>
                <c:pt idx="9">
                  <c:v>acoustics</c:v>
                </c:pt>
              </c:strCache>
            </c:strRef>
          </c:cat>
          <c:val>
            <c:numRef>
              <c:f>Texas!$G$18:$G$27</c:f>
              <c:numCache>
                <c:formatCode>General</c:formatCode>
                <c:ptCount val="10"/>
                <c:pt idx="0">
                  <c:v>14</c:v>
                </c:pt>
                <c:pt idx="1">
                  <c:v>9</c:v>
                </c:pt>
                <c:pt idx="2">
                  <c:v>7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C0-40CC-9DCE-448A5315E61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Texas!$L$17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Texas!$N$18:$N$27</c:f>
              <c:strCache>
                <c:ptCount val="10"/>
                <c:pt idx="0">
                  <c:v>TIEKINK, ERT</c:v>
                </c:pt>
                <c:pt idx="1">
                  <c:v>ZUKERMAN-SCHPECTOR, J</c:v>
                </c:pt>
                <c:pt idx="2">
                  <c:v>GARCIA, D</c:v>
                </c:pt>
                <c:pt idx="3">
                  <c:v>BHALLA, AS</c:v>
                </c:pt>
                <c:pt idx="4">
                  <c:v>EIRAS, JA</c:v>
                </c:pt>
                <c:pt idx="5">
                  <c:v>GUO, R</c:v>
                </c:pt>
                <c:pt idx="6">
                  <c:v>SANTOS, IA</c:v>
                </c:pt>
                <c:pt idx="7">
                  <c:v>COTICA, LF</c:v>
                </c:pt>
                <c:pt idx="8">
                  <c:v>FREITAS, VF</c:v>
                </c:pt>
                <c:pt idx="9">
                  <c:v>GUO, RY</c:v>
                </c:pt>
              </c:strCache>
            </c:strRef>
          </c:cat>
          <c:val>
            <c:numRef>
              <c:f>Texas!$L$18:$L$27</c:f>
              <c:numCache>
                <c:formatCode>General</c:formatCode>
                <c:ptCount val="10"/>
                <c:pt idx="0">
                  <c:v>14</c:v>
                </c:pt>
                <c:pt idx="1">
                  <c:v>14</c:v>
                </c:pt>
                <c:pt idx="2">
                  <c:v>11</c:v>
                </c:pt>
                <c:pt idx="3">
                  <c:v>9</c:v>
                </c:pt>
                <c:pt idx="4">
                  <c:v>8</c:v>
                </c:pt>
                <c:pt idx="5">
                  <c:v>6</c:v>
                </c:pt>
                <c:pt idx="6">
                  <c:v>6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41-4960-94F6-B556AB9E5A6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Área!$B$1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Área!$D$2:$D$11</c:f>
              <c:strCache>
                <c:ptCount val="10"/>
                <c:pt idx="0">
                  <c:v>materials science, multidisciplinary</c:v>
                </c:pt>
                <c:pt idx="1">
                  <c:v>physics, applied</c:v>
                </c:pt>
                <c:pt idx="2">
                  <c:v>physics, condensed matter</c:v>
                </c:pt>
                <c:pt idx="3">
                  <c:v>chemistry, analytical</c:v>
                </c:pt>
                <c:pt idx="4">
                  <c:v>chemistry, physical</c:v>
                </c:pt>
                <c:pt idx="5">
                  <c:v>biochemistry &amp; molecular biology</c:v>
                </c:pt>
                <c:pt idx="6">
                  <c:v>genetics &amp; heredity</c:v>
                </c:pt>
                <c:pt idx="7">
                  <c:v>mathematics</c:v>
                </c:pt>
                <c:pt idx="8">
                  <c:v>ecology</c:v>
                </c:pt>
                <c:pt idx="9">
                  <c:v>multidisciplinary sciences</c:v>
                </c:pt>
              </c:strCache>
            </c:strRef>
          </c:cat>
          <c:val>
            <c:numRef>
              <c:f>Área!$B$2:$B$11</c:f>
              <c:numCache>
                <c:formatCode>General</c:formatCode>
                <c:ptCount val="10"/>
                <c:pt idx="0">
                  <c:v>134</c:v>
                </c:pt>
                <c:pt idx="1">
                  <c:v>102</c:v>
                </c:pt>
                <c:pt idx="2">
                  <c:v>86</c:v>
                </c:pt>
                <c:pt idx="3">
                  <c:v>70</c:v>
                </c:pt>
                <c:pt idx="4">
                  <c:v>64</c:v>
                </c:pt>
                <c:pt idx="5">
                  <c:v>59</c:v>
                </c:pt>
                <c:pt idx="6">
                  <c:v>49</c:v>
                </c:pt>
                <c:pt idx="7">
                  <c:v>46</c:v>
                </c:pt>
                <c:pt idx="8">
                  <c:v>45</c:v>
                </c:pt>
                <c:pt idx="9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F7-4B9B-B9C7-9EFABCBD60F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Autor!$B$1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Autor!$D$2:$D$11</c:f>
              <c:strCache>
                <c:ptCount val="10"/>
                <c:pt idx="0">
                  <c:v>materials science, multidisciplinary</c:v>
                </c:pt>
                <c:pt idx="1">
                  <c:v>physics, applied</c:v>
                </c:pt>
                <c:pt idx="2">
                  <c:v>physics, condensed matter</c:v>
                </c:pt>
                <c:pt idx="3">
                  <c:v>chemistry, analytical</c:v>
                </c:pt>
                <c:pt idx="4">
                  <c:v>chemistry, physical</c:v>
                </c:pt>
                <c:pt idx="5">
                  <c:v>biochemistry &amp; molecular biology</c:v>
                </c:pt>
                <c:pt idx="6">
                  <c:v>genetics &amp; heredity</c:v>
                </c:pt>
                <c:pt idx="7">
                  <c:v>mathematics</c:v>
                </c:pt>
                <c:pt idx="8">
                  <c:v>ecology</c:v>
                </c:pt>
                <c:pt idx="9">
                  <c:v>multidisciplinary sciences</c:v>
                </c:pt>
              </c:strCache>
            </c:strRef>
          </c:cat>
          <c:val>
            <c:numRef>
              <c:f>Autor!$B$2:$B$11</c:f>
              <c:numCache>
                <c:formatCode>General</c:formatCode>
                <c:ptCount val="10"/>
                <c:pt idx="0">
                  <c:v>134</c:v>
                </c:pt>
                <c:pt idx="1">
                  <c:v>102</c:v>
                </c:pt>
                <c:pt idx="2">
                  <c:v>86</c:v>
                </c:pt>
                <c:pt idx="3">
                  <c:v>70</c:v>
                </c:pt>
                <c:pt idx="4">
                  <c:v>64</c:v>
                </c:pt>
                <c:pt idx="5">
                  <c:v>59</c:v>
                </c:pt>
                <c:pt idx="6">
                  <c:v>49</c:v>
                </c:pt>
                <c:pt idx="7">
                  <c:v>46</c:v>
                </c:pt>
                <c:pt idx="8">
                  <c:v>45</c:v>
                </c:pt>
                <c:pt idx="9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BF-46E5-9D6F-707C3EB322A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'Palavra-chave'!$B$1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'Palavra-chave'!$D$2:$D$11</c:f>
              <c:strCache>
                <c:ptCount val="10"/>
                <c:pt idx="0">
                  <c:v>exercise</c:v>
                </c:pt>
                <c:pt idx="1">
                  <c:v>autonomic nervous system</c:v>
                </c:pt>
                <c:pt idx="2">
                  <c:v>brazil</c:v>
                </c:pt>
                <c:pt idx="3">
                  <c:v>rehabilitation</c:v>
                </c:pt>
                <c:pt idx="4">
                  <c:v>crystallization</c:v>
                </c:pt>
                <c:pt idx="5">
                  <c:v>snake venom</c:v>
                </c:pt>
                <c:pt idx="6">
                  <c:v>taxonomy</c:v>
                </c:pt>
                <c:pt idx="7">
                  <c:v>obesity</c:v>
                </c:pt>
                <c:pt idx="8">
                  <c:v>resistance training</c:v>
                </c:pt>
                <c:pt idx="9">
                  <c:v>tungsten coil</c:v>
                </c:pt>
              </c:strCache>
            </c:strRef>
          </c:cat>
          <c:val>
            <c:numRef>
              <c:f>'Palavra-chave'!$B$2:$B$11</c:f>
              <c:numCache>
                <c:formatCode>General</c:formatCode>
                <c:ptCount val="10"/>
                <c:pt idx="0">
                  <c:v>17</c:v>
                </c:pt>
                <c:pt idx="1">
                  <c:v>14</c:v>
                </c:pt>
                <c:pt idx="2">
                  <c:v>14</c:v>
                </c:pt>
                <c:pt idx="3">
                  <c:v>12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9</c:v>
                </c:pt>
                <c:pt idx="8">
                  <c:v>9</c:v>
                </c:pt>
                <c:pt idx="9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E2-48C7-8A7B-F707801752A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Instituições!$B$1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Instituições!$D$2:$D$11</c:f>
              <c:strCache>
                <c:ptCount val="10"/>
                <c:pt idx="0">
                  <c:v>University of Illinois</c:v>
                </c:pt>
                <c:pt idx="1">
                  <c:v>Wake Forest University</c:v>
                </c:pt>
                <c:pt idx="2">
                  <c:v>Ohio State University</c:v>
                </c:pt>
                <c:pt idx="3">
                  <c:v>University of Florida</c:v>
                </c:pt>
                <c:pt idx="4">
                  <c:v>University of Texas at San Antonio</c:v>
                </c:pt>
                <c:pt idx="5">
                  <c:v>Harvard University</c:v>
                </c:pt>
                <c:pt idx="6">
                  <c:v>University of Michigan</c:v>
                </c:pt>
                <c:pt idx="7">
                  <c:v>USDA Agricultural Research Service (ARS)</c:v>
                </c:pt>
                <c:pt idx="8">
                  <c:v>University of Massachusetts</c:v>
                </c:pt>
                <c:pt idx="9">
                  <c:v>Temple University</c:v>
                </c:pt>
              </c:strCache>
            </c:strRef>
          </c:cat>
          <c:val>
            <c:numRef>
              <c:f>Instituições!$B$2:$B$11</c:f>
              <c:numCache>
                <c:formatCode>General</c:formatCode>
                <c:ptCount val="10"/>
                <c:pt idx="0">
                  <c:v>67</c:v>
                </c:pt>
                <c:pt idx="1">
                  <c:v>35</c:v>
                </c:pt>
                <c:pt idx="2">
                  <c:v>29</c:v>
                </c:pt>
                <c:pt idx="3">
                  <c:v>29</c:v>
                </c:pt>
                <c:pt idx="4">
                  <c:v>29</c:v>
                </c:pt>
                <c:pt idx="5">
                  <c:v>27</c:v>
                </c:pt>
                <c:pt idx="6">
                  <c:v>24</c:v>
                </c:pt>
                <c:pt idx="7">
                  <c:v>23</c:v>
                </c:pt>
                <c:pt idx="8">
                  <c:v>21</c:v>
                </c:pt>
                <c:pt idx="9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7F-464D-AE1D-6E2929F1CFD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Illinois!$B$17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Illinois!$D$19:$D$28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Illinois!$B$19:$B$28</c:f>
              <c:numCache>
                <c:formatCode>General</c:formatCode>
                <c:ptCount val="10"/>
                <c:pt idx="0">
                  <c:v>8</c:v>
                </c:pt>
                <c:pt idx="1">
                  <c:v>10</c:v>
                </c:pt>
                <c:pt idx="2">
                  <c:v>13</c:v>
                </c:pt>
                <c:pt idx="3">
                  <c:v>16</c:v>
                </c:pt>
                <c:pt idx="4">
                  <c:v>12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F2-4FA2-A08D-0FF9FCB7B0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Illinois!$G$17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Illinois!$I$18:$I$27</c:f>
              <c:strCache>
                <c:ptCount val="10"/>
                <c:pt idx="0">
                  <c:v>cardiac &amp; cardiovascular systems</c:v>
                </c:pt>
                <c:pt idx="1">
                  <c:v>rehabilitation</c:v>
                </c:pt>
                <c:pt idx="2">
                  <c:v>sport sciences</c:v>
                </c:pt>
                <c:pt idx="3">
                  <c:v>surgery</c:v>
                </c:pt>
                <c:pt idx="4">
                  <c:v>physiology</c:v>
                </c:pt>
                <c:pt idx="5">
                  <c:v>chemistry, medicinal</c:v>
                </c:pt>
                <c:pt idx="6">
                  <c:v>biology</c:v>
                </c:pt>
                <c:pt idx="7">
                  <c:v>medicine, research &amp; experimental</c:v>
                </c:pt>
                <c:pt idx="8">
                  <c:v>multidisciplinary sciences</c:v>
                </c:pt>
                <c:pt idx="9">
                  <c:v>orthopedics</c:v>
                </c:pt>
              </c:strCache>
            </c:strRef>
          </c:cat>
          <c:val>
            <c:numRef>
              <c:f>Illinois!$G$18:$G$27</c:f>
              <c:numCache>
                <c:formatCode>General</c:formatCode>
                <c:ptCount val="10"/>
                <c:pt idx="0">
                  <c:v>17</c:v>
                </c:pt>
                <c:pt idx="1">
                  <c:v>12</c:v>
                </c:pt>
                <c:pt idx="2">
                  <c:v>6</c:v>
                </c:pt>
                <c:pt idx="3">
                  <c:v>6</c:v>
                </c:pt>
                <c:pt idx="4">
                  <c:v>5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A7-46C2-A318-3F6F4175D4D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Illinois!$L$17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Illinois!$N$18:$N$27</c:f>
              <c:strCache>
                <c:ptCount val="10"/>
                <c:pt idx="0">
                  <c:v>BORGHI-SILVA, A</c:v>
                </c:pt>
                <c:pt idx="1">
                  <c:v>ARENA, R</c:v>
                </c:pt>
                <c:pt idx="2">
                  <c:v>MENDES, RG</c:v>
                </c:pt>
                <c:pt idx="3">
                  <c:v>TRIMER, R</c:v>
                </c:pt>
                <c:pt idx="4">
                  <c:v>CATAI, AM</c:v>
                </c:pt>
                <c:pt idx="5">
                  <c:v>BONJORNO, JC</c:v>
                </c:pt>
                <c:pt idx="6">
                  <c:v>DI THOMMAZO-LUPORINI, L</c:v>
                </c:pt>
                <c:pt idx="7">
                  <c:v>PHILLIPS, SA</c:v>
                </c:pt>
                <c:pt idx="8">
                  <c:v>CARUSO, FCR</c:v>
                </c:pt>
                <c:pt idx="9">
                  <c:v>SIMOES, RP</c:v>
                </c:pt>
              </c:strCache>
            </c:strRef>
          </c:cat>
          <c:val>
            <c:numRef>
              <c:f>Illinois!$L$18:$L$27</c:f>
              <c:numCache>
                <c:formatCode>General</c:formatCode>
                <c:ptCount val="10"/>
                <c:pt idx="0">
                  <c:v>48</c:v>
                </c:pt>
                <c:pt idx="1">
                  <c:v>47</c:v>
                </c:pt>
                <c:pt idx="2">
                  <c:v>20</c:v>
                </c:pt>
                <c:pt idx="3">
                  <c:v>12</c:v>
                </c:pt>
                <c:pt idx="4">
                  <c:v>11</c:v>
                </c:pt>
                <c:pt idx="5">
                  <c:v>10</c:v>
                </c:pt>
                <c:pt idx="6">
                  <c:v>9</c:v>
                </c:pt>
                <c:pt idx="7">
                  <c:v>9</c:v>
                </c:pt>
                <c:pt idx="8">
                  <c:v>8</c:v>
                </c:pt>
                <c:pt idx="9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7B-475A-B190-B2FABE54B36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21/02/2019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Busca realizada na Web </a:t>
            </a:r>
            <a:r>
              <a:rPr lang="pt-BR" sz="2000" dirty="0" err="1">
                <a:latin typeface="Open Sans" panose="020B0606030504020204"/>
              </a:rPr>
              <a:t>of</a:t>
            </a:r>
            <a:r>
              <a:rPr lang="pt-BR" sz="2000" dirty="0">
                <a:latin typeface="Open Sans" panose="020B0606030504020204"/>
              </a:rPr>
              <a:t> Science em 21/02/2019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Total: 20063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): 16364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Expressão de busca utilizada disponível em http://spdi.ufscar.</a:t>
            </a:r>
            <a:r>
              <a:rPr lang="pt-BR" sz="2000" dirty="0"/>
              <a:t>br/</a:t>
            </a:r>
            <a:endParaRPr lang="pt-BR" sz="2000" dirty="0">
              <a:latin typeface="Open Sans" panose="020B0606030504020204"/>
            </a:endParaRP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Illinois,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A245DF4A-AD7A-4992-B1E6-2156EC4EF1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277513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9452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Wake Forest </a:t>
            </a:r>
            <a:r>
              <a:rPr lang="pt-BR" dirty="0" err="1"/>
              <a:t>University</a:t>
            </a:r>
            <a:r>
              <a:rPr lang="pt-BR" dirty="0"/>
              <a:t>, </a:t>
            </a:r>
            <a:r>
              <a:rPr lang="pt-BR" sz="2000" dirty="0"/>
              <a:t>por ano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9D9AB660-1FE5-4D3F-A9DB-BD196B44F4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9693697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5174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Wake Forest </a:t>
            </a:r>
            <a:r>
              <a:rPr lang="pt-BR" dirty="0" err="1"/>
              <a:t>University</a:t>
            </a:r>
            <a:r>
              <a:rPr lang="pt-BR" dirty="0"/>
              <a:t>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3772F7C-8135-4C97-8A51-47CC2E8D85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88025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2809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Wake Forest </a:t>
            </a:r>
            <a:r>
              <a:rPr lang="pt-BR" dirty="0" err="1"/>
              <a:t>University</a:t>
            </a:r>
            <a:r>
              <a:rPr lang="pt-BR" dirty="0"/>
              <a:t>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439DA47D-ABD2-43D6-8EB0-E97277F48D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918532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9982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Ohio </a:t>
            </a:r>
            <a:r>
              <a:rPr lang="pt-BR" dirty="0" err="1"/>
              <a:t>State</a:t>
            </a:r>
            <a:r>
              <a:rPr lang="pt-BR" dirty="0"/>
              <a:t> </a:t>
            </a:r>
            <a:r>
              <a:rPr lang="pt-BR" dirty="0" err="1"/>
              <a:t>University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D80213B-C524-4B4E-9A41-AD8581609F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77695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5872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Ohio </a:t>
            </a:r>
            <a:r>
              <a:rPr lang="pt-BR" dirty="0" err="1"/>
              <a:t>State</a:t>
            </a:r>
            <a:r>
              <a:rPr lang="pt-BR" dirty="0"/>
              <a:t> </a:t>
            </a:r>
            <a:r>
              <a:rPr lang="pt-BR" dirty="0" err="1"/>
              <a:t>University</a:t>
            </a:r>
            <a:r>
              <a:rPr lang="pt-BR" dirty="0"/>
              <a:t>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C94B4AC-FA4F-463A-8F9F-E558077F1D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8274804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0326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Ohio </a:t>
            </a:r>
            <a:r>
              <a:rPr lang="pt-BR" dirty="0" err="1"/>
              <a:t>State</a:t>
            </a:r>
            <a:r>
              <a:rPr lang="pt-BR" dirty="0"/>
              <a:t> </a:t>
            </a:r>
            <a:r>
              <a:rPr lang="pt-BR" dirty="0" err="1"/>
              <a:t>University</a:t>
            </a:r>
            <a:r>
              <a:rPr lang="pt-BR" dirty="0"/>
              <a:t>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9627A5C3-A1C3-442D-9D93-53E27D374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9464514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7939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Florida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C8FBF6F-7D53-4BAD-A87E-E2720B32B6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597938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51257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Florida,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85C43C66-31C4-44E1-9EA0-65A659693A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950805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413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Florida,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258121BF-00C7-4B94-AC2E-895DF85B1C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40453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8739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D9033485-D8A6-4126-B6DB-3234B7358C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1980032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Texas </a:t>
            </a:r>
            <a:r>
              <a:rPr lang="pt-BR" dirty="0" err="1"/>
              <a:t>at</a:t>
            </a:r>
            <a:r>
              <a:rPr lang="pt-BR" dirty="0"/>
              <a:t> San Antonio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118C83F-7428-4BB5-A66D-895A1DC9ED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056971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5267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Texas </a:t>
            </a:r>
            <a:r>
              <a:rPr lang="pt-BR" dirty="0" err="1"/>
              <a:t>at</a:t>
            </a:r>
            <a:r>
              <a:rPr lang="pt-BR" dirty="0"/>
              <a:t> San Antonio,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5D54DAE-FE17-4A59-BA11-3E97EF6F71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44807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0480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Texas </a:t>
            </a:r>
            <a:r>
              <a:rPr lang="pt-BR" dirty="0" err="1"/>
              <a:t>at</a:t>
            </a:r>
            <a:r>
              <a:rPr lang="pt-BR" dirty="0"/>
              <a:t> San Antonio,</a:t>
            </a:r>
            <a:br>
              <a:rPr lang="pt-BR" dirty="0"/>
            </a:b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677A6617-1C94-4C6F-BB04-77536913A4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18201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3763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dos EUA,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89A96E24-5230-41BE-BFCB-89CACA26BD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778146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0441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dos EUA,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12B90C1-E529-427D-B199-62140F3366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8265272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724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dos EUA,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211D8FC-EA7C-42E3-8A35-EF7FC60294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920289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0202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dos EUA, </a:t>
            </a:r>
            <a:r>
              <a:rPr lang="pt-BR" sz="2000" dirty="0"/>
              <a:t>por palavra-chave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9F354-08E5-4612-88E0-325F75AFCC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17980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dos EUA,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7F1F0A4-D7FF-4016-855B-6FA90FD947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490223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Illinois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BB93D37-9171-4B9C-8F63-96DF13A31E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133318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Illinois,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ECA5C07-73A4-4D28-BFB1-44658771EE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014025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417</TotalTime>
  <Words>342</Words>
  <Application>Microsoft Office PowerPoint</Application>
  <PresentationFormat>Widescreen</PresentationFormat>
  <Paragraphs>46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8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dos EUA, por ano</vt:lpstr>
      <vt:lpstr>Publicações da UFSCar em colaboração com instituições dos EUA, por área</vt:lpstr>
      <vt:lpstr>Publicações da UFSCar em colaboração com instituições dos EUA, por autor</vt:lpstr>
      <vt:lpstr>Publicações da UFSCar em colaboração com instituições dos EUA, por palavra-chave</vt:lpstr>
      <vt:lpstr>Publicações da UFSCar em colaboração com instituições dos EUA, por instituição</vt:lpstr>
      <vt:lpstr>Publicações da UFSCar em colaboração com University of Illinois, por ano</vt:lpstr>
      <vt:lpstr>Publicações da UFSCar em colaboração com University of Illinois, por área</vt:lpstr>
      <vt:lpstr>Publicações da UFSCar em colaboração com University of Illinois, por autor</vt:lpstr>
      <vt:lpstr>Publicações da UFSCar em colaboração com Wake Forest University, por ano</vt:lpstr>
      <vt:lpstr>Publicações da UFSCar em colaboração com Wake Forest University, por área</vt:lpstr>
      <vt:lpstr>Publicações da UFSCar em colaboração com Wake Forest University, por autor</vt:lpstr>
      <vt:lpstr>Publicações da UFSCar em colaboração com Ohio State University, por ano</vt:lpstr>
      <vt:lpstr>Publicações da UFSCar em colaboração com Ohio State University, por área</vt:lpstr>
      <vt:lpstr>Publicações da UFSCar em colaboração com Ohio State University, por autor</vt:lpstr>
      <vt:lpstr>Publicações da UFSCar em colaboração com University of Florida, por ano</vt:lpstr>
      <vt:lpstr>Publicações da UFSCar em colaboração com University of Florida, por área</vt:lpstr>
      <vt:lpstr>Publicações da UFSCar em colaboração com University of Florida, por autor</vt:lpstr>
      <vt:lpstr>Publicações da UFSCar em colaboração com University of Texas at San Antonio, por ano</vt:lpstr>
      <vt:lpstr>Publicações da UFSCar em colaboração com University of Texas at San Antonio, por área</vt:lpstr>
      <vt:lpstr>Publicações da UFSCar em colaboração com University of Texas at San Antonio,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SPDI UFSCar</cp:lastModifiedBy>
  <cp:revision>65</cp:revision>
  <dcterms:created xsi:type="dcterms:W3CDTF">2018-06-12T14:18:58Z</dcterms:created>
  <dcterms:modified xsi:type="dcterms:W3CDTF">2019-03-12T12:50:53Z</dcterms:modified>
</cp:coreProperties>
</file>