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charts/chart16.xml" ContentType="application/vnd.openxmlformats-officedocument.drawingml.chart+xml"/>
  <Override PartName="/ppt/charts/style16.xml" ContentType="application/vnd.ms-office.chartstyle+xml"/>
  <Override PartName="/ppt/charts/colors16.xml" ContentType="application/vnd.ms-office.chartcolorstyle+xml"/>
  <Override PartName="/ppt/charts/chart17.xml" ContentType="application/vnd.openxmlformats-officedocument.drawingml.chart+xml"/>
  <Override PartName="/ppt/charts/style17.xml" ContentType="application/vnd.ms-office.chartstyle+xml"/>
  <Override PartName="/ppt/charts/colors17.xml" ContentType="application/vnd.ms-office.chartcolorstyle+xml"/>
  <Override PartName="/ppt/charts/chart18.xml" ContentType="application/vnd.openxmlformats-officedocument.drawingml.chart+xml"/>
  <Override PartName="/ppt/charts/style18.xml" ContentType="application/vnd.ms-office.chartstyle+xml"/>
  <Override PartName="/ppt/charts/colors18.xml" ContentType="application/vnd.ms-office.chartcolorstyle+xml"/>
  <Override PartName="/ppt/charts/chart19.xml" ContentType="application/vnd.openxmlformats-officedocument.drawingml.chart+xml"/>
  <Override PartName="/ppt/charts/style19.xml" ContentType="application/vnd.ms-office.chartstyle+xml"/>
  <Override PartName="/ppt/charts/colors19.xml" ContentType="application/vnd.ms-office.chartcolorstyle+xml"/>
  <Override PartName="/ppt/charts/chart20.xml" ContentType="application/vnd.openxmlformats-officedocument.drawingml.chart+xml"/>
  <Override PartName="/ppt/charts/style20.xml" ContentType="application/vnd.ms-office.chartstyle+xml"/>
  <Override PartName="/ppt/charts/colors20.xml" ContentType="application/vnd.ms-office.chartcolorstyle+xml"/>
  <Override PartName="/ppt/charts/chart21.xml" ContentType="application/vnd.openxmlformats-officedocument.drawingml.chart+xml"/>
  <Override PartName="/ppt/charts/style21.xml" ContentType="application/vnd.ms-office.chartstyle+xml"/>
  <Override PartName="/ppt/charts/colors2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handoutMasterIdLst>
    <p:handoutMasterId r:id="rId25"/>
  </p:handoutMasterIdLst>
  <p:sldIdLst>
    <p:sldId id="281" r:id="rId2"/>
    <p:sldId id="282" r:id="rId3"/>
    <p:sldId id="284" r:id="rId4"/>
    <p:sldId id="285" r:id="rId5"/>
    <p:sldId id="286" r:id="rId6"/>
    <p:sldId id="260" r:id="rId7"/>
    <p:sldId id="261" r:id="rId8"/>
    <p:sldId id="259" r:id="rId9"/>
    <p:sldId id="278" r:id="rId10"/>
    <p:sldId id="283" r:id="rId11"/>
    <p:sldId id="287" r:id="rId12"/>
    <p:sldId id="288" r:id="rId13"/>
    <p:sldId id="289" r:id="rId14"/>
    <p:sldId id="290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57" r:id="rId24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D754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887" autoAdjust="0"/>
    <p:restoredTop sz="94660"/>
  </p:normalViewPr>
  <p:slideViewPr>
    <p:cSldViewPr snapToGrid="0" showGuides="1">
      <p:cViewPr varScale="1">
        <p:scale>
          <a:sx n="90" d="100"/>
          <a:sy n="90" d="100"/>
        </p:scale>
        <p:origin x="342" y="7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9" d="100"/>
          <a:sy n="69" d="100"/>
        </p:scale>
        <p:origin x="3264" y="6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1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6.xml"/><Relationship Id="rId1" Type="http://schemas.microsoft.com/office/2011/relationships/chartStyle" Target="style16.xml"/></Relationships>
</file>

<file path=ppt/charts/_rels/chart1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7.xml"/><Relationship Id="rId1" Type="http://schemas.microsoft.com/office/2011/relationships/chartStyle" Target="style17.xml"/></Relationships>
</file>

<file path=ppt/charts/_rels/chart1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8.xml"/><Relationship Id="rId1" Type="http://schemas.microsoft.com/office/2011/relationships/chartStyle" Target="style18.xml"/></Relationships>
</file>

<file path=ppt/charts/_rels/chart1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19.xml"/><Relationship Id="rId1" Type="http://schemas.microsoft.com/office/2011/relationships/chartStyle" Target="style19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20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20.xml"/><Relationship Id="rId1" Type="http://schemas.microsoft.com/office/2011/relationships/chartStyle" Target="style20.xml"/></Relationships>
</file>

<file path=ppt/charts/_rels/chart2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21.xml"/><Relationship Id="rId1" Type="http://schemas.microsoft.com/office/2011/relationships/chartStyle" Target="style2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141452\Seafile\Nuvem\SPDI\DeInfo\Indicadores\Colabora&#231;&#227;o%20Internacional\UFSCar%20WoS%2020190221\Fran&#231;a-Dados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Total!$B$1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Pt>
            <c:idx val="3"/>
            <c:invertIfNegative val="0"/>
            <c:bubble3D val="0"/>
            <c:spPr>
              <a:solidFill>
                <a:schemeClr val="accent2">
                  <a:alpha val="85000"/>
                </a:schemeClr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1-BFD3-4E1B-825C-34375E9BA2BA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 w="9525" cap="flat" cmpd="sng" algn="ctr">
                <a:solidFill>
                  <a:schemeClr val="lt1">
                    <a:alpha val="50000"/>
                  </a:schemeClr>
                </a:solidFill>
                <a:round/>
              </a:ln>
              <a:effectLst/>
            </c:spPr>
            <c:extLst>
              <c:ext xmlns:c16="http://schemas.microsoft.com/office/drawing/2014/chart" uri="{C3380CC4-5D6E-409C-BE32-E72D297353CC}">
                <c16:uniqueId val="{00000003-BFD3-4E1B-825C-34375E9BA2BA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Total!$D$3:$D$12</c:f>
              <c:strCache>
                <c:ptCount val="10"/>
                <c:pt idx="0">
                  <c:v>USA</c:v>
                </c:pt>
                <c:pt idx="1">
                  <c:v>Spain</c:v>
                </c:pt>
                <c:pt idx="2">
                  <c:v>United Kingdom</c:v>
                </c:pt>
                <c:pt idx="3">
                  <c:v>Germany</c:v>
                </c:pt>
                <c:pt idx="4">
                  <c:v>France</c:v>
                </c:pt>
                <c:pt idx="5">
                  <c:v>Canada</c:v>
                </c:pt>
                <c:pt idx="6">
                  <c:v>Portugal</c:v>
                </c:pt>
                <c:pt idx="7">
                  <c:v>Italy</c:v>
                </c:pt>
                <c:pt idx="8">
                  <c:v>Argentina</c:v>
                </c:pt>
                <c:pt idx="9">
                  <c:v>Russia</c:v>
                </c:pt>
              </c:strCache>
            </c:strRef>
          </c:cat>
          <c:val>
            <c:numRef>
              <c:f>Total!$B$3:$B$12</c:f>
              <c:numCache>
                <c:formatCode>General</c:formatCode>
                <c:ptCount val="10"/>
                <c:pt idx="0">
                  <c:v>1158</c:v>
                </c:pt>
                <c:pt idx="1">
                  <c:v>521</c:v>
                </c:pt>
                <c:pt idx="2">
                  <c:v>422</c:v>
                </c:pt>
                <c:pt idx="3">
                  <c:v>391</c:v>
                </c:pt>
                <c:pt idx="4">
                  <c:v>375</c:v>
                </c:pt>
                <c:pt idx="5">
                  <c:v>300</c:v>
                </c:pt>
                <c:pt idx="6">
                  <c:v>230</c:v>
                </c:pt>
                <c:pt idx="7">
                  <c:v>196</c:v>
                </c:pt>
                <c:pt idx="8">
                  <c:v>157</c:v>
                </c:pt>
                <c:pt idx="9">
                  <c:v>144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FD3-4E1B-825C-34375E9BA2BA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65621392"/>
        <c:axId val="567567088"/>
      </c:barChart>
      <c:catAx>
        <c:axId val="56562139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7567088"/>
        <c:crosses val="autoZero"/>
        <c:auto val="1"/>
        <c:lblAlgn val="ctr"/>
        <c:lblOffset val="100"/>
        <c:noMultiLvlLbl val="0"/>
      </c:catAx>
      <c:valAx>
        <c:axId val="567567088"/>
        <c:scaling>
          <c:orientation val="minMax"/>
          <c:max val="1200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562139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'Paris 6'!$B$17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'Paris 6'!$D$19:$D$28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'Paris 6'!$B$19:$B$28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6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B0C-49AB-8D8F-AF1953FFE1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'Paris 6'!$G$17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'Paris 6'!$I$18:$I$27</c:f>
              <c:strCache>
                <c:ptCount val="10"/>
                <c:pt idx="0">
                  <c:v>physics, condensed matter</c:v>
                </c:pt>
                <c:pt idx="1">
                  <c:v>physics, applied</c:v>
                </c:pt>
                <c:pt idx="2">
                  <c:v>materials science, multidisciplinary</c:v>
                </c:pt>
                <c:pt idx="3">
                  <c:v>chemistry, analytical</c:v>
                </c:pt>
                <c:pt idx="4">
                  <c:v>electrochemistry</c:v>
                </c:pt>
                <c:pt idx="5">
                  <c:v>chemistry, physical</c:v>
                </c:pt>
                <c:pt idx="6">
                  <c:v>computer science, software engineering</c:v>
                </c:pt>
                <c:pt idx="7">
                  <c:v>ecology</c:v>
                </c:pt>
                <c:pt idx="8">
                  <c:v>evolutionary biology</c:v>
                </c:pt>
                <c:pt idx="9">
                  <c:v>biochemistry &amp; molecular biology</c:v>
                </c:pt>
              </c:strCache>
            </c:strRef>
          </c:cat>
          <c:val>
            <c:numRef>
              <c:f>'Paris 6'!$G$18:$G$27</c:f>
              <c:numCache>
                <c:formatCode>General</c:formatCode>
                <c:ptCount val="10"/>
                <c:pt idx="0">
                  <c:v>12</c:v>
                </c:pt>
                <c:pt idx="1">
                  <c:v>8</c:v>
                </c:pt>
                <c:pt idx="2">
                  <c:v>7</c:v>
                </c:pt>
                <c:pt idx="3">
                  <c:v>3</c:v>
                </c:pt>
                <c:pt idx="4">
                  <c:v>3</c:v>
                </c:pt>
                <c:pt idx="5">
                  <c:v>2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081-4096-A4A2-33EC54EAD59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'Paris 6'!$L$17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'Paris 6'!$N$18:$N$27</c:f>
              <c:strCache>
                <c:ptCount val="10"/>
                <c:pt idx="0">
                  <c:v>DE OLIVEIRA, AJA</c:v>
                </c:pt>
                <c:pt idx="1">
                  <c:v>EDDRIEF, M</c:v>
                </c:pt>
                <c:pt idx="2">
                  <c:v>ETGENS, VH</c:v>
                </c:pt>
                <c:pt idx="3">
                  <c:v>VARALDA, J</c:v>
                </c:pt>
                <c:pt idx="4">
                  <c:v>MOSCA, DH</c:v>
                </c:pt>
                <c:pt idx="5">
                  <c:v>DEMAILLE, D</c:v>
                </c:pt>
                <c:pt idx="6">
                  <c:v>MARANGOLO, M</c:v>
                </c:pt>
                <c:pt idx="7">
                  <c:v>DESLOUIS, C</c:v>
                </c:pt>
                <c:pt idx="8">
                  <c:v>GEORGE, JM</c:v>
                </c:pt>
                <c:pt idx="9">
                  <c:v>ROCHA, RC</c:v>
                </c:pt>
              </c:strCache>
            </c:strRef>
          </c:cat>
          <c:val>
            <c:numRef>
              <c:f>'Paris 6'!$L$18:$L$27</c:f>
              <c:numCache>
                <c:formatCode>General</c:formatCode>
                <c:ptCount val="10"/>
                <c:pt idx="0">
                  <c:v>12</c:v>
                </c:pt>
                <c:pt idx="1">
                  <c:v>11</c:v>
                </c:pt>
                <c:pt idx="2">
                  <c:v>11</c:v>
                </c:pt>
                <c:pt idx="3">
                  <c:v>11</c:v>
                </c:pt>
                <c:pt idx="4">
                  <c:v>10</c:v>
                </c:pt>
                <c:pt idx="5">
                  <c:v>9</c:v>
                </c:pt>
                <c:pt idx="6">
                  <c:v>9</c:v>
                </c:pt>
                <c:pt idx="7">
                  <c:v>4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01E-4951-A9FF-78E349E171B8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UGA!$B$17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UGA!$D$19:$D$28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UGA!$B$19:$B$28</c:f>
              <c:numCache>
                <c:formatCode>General</c:formatCode>
                <c:ptCount val="10"/>
                <c:pt idx="0">
                  <c:v>6</c:v>
                </c:pt>
                <c:pt idx="1">
                  <c:v>10</c:v>
                </c:pt>
                <c:pt idx="2">
                  <c:v>4</c:v>
                </c:pt>
                <c:pt idx="3">
                  <c:v>4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621-4E46-AFE5-1D5E11384F6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UGA!$G$17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UGA!$I$18:$I$27</c:f>
              <c:strCache>
                <c:ptCount val="10"/>
                <c:pt idx="0">
                  <c:v>materials science, multidisciplinary</c:v>
                </c:pt>
                <c:pt idx="1">
                  <c:v>metallurgy &amp; metallurgical engineering</c:v>
                </c:pt>
                <c:pt idx="2">
                  <c:v>polymer science</c:v>
                </c:pt>
                <c:pt idx="3">
                  <c:v>electrochemistry</c:v>
                </c:pt>
                <c:pt idx="4">
                  <c:v>engineering, manufacturing</c:v>
                </c:pt>
                <c:pt idx="5">
                  <c:v>materials science, characterization &amp; testing</c:v>
                </c:pt>
                <c:pt idx="6">
                  <c:v>physics, applied</c:v>
                </c:pt>
                <c:pt idx="7">
                  <c:v>agricultural engineering</c:v>
                </c:pt>
                <c:pt idx="8">
                  <c:v>agronomy</c:v>
                </c:pt>
                <c:pt idx="9">
                  <c:v>automation &amp; control systems</c:v>
                </c:pt>
              </c:strCache>
            </c:strRef>
          </c:cat>
          <c:val>
            <c:numRef>
              <c:f>UGA!$G$18:$G$27</c:f>
              <c:numCache>
                <c:formatCode>General</c:formatCode>
                <c:ptCount val="10"/>
                <c:pt idx="0">
                  <c:v>11</c:v>
                </c:pt>
                <c:pt idx="1">
                  <c:v>5</c:v>
                </c:pt>
                <c:pt idx="2">
                  <c:v>4</c:v>
                </c:pt>
                <c:pt idx="3">
                  <c:v>3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944-4682-B5C2-0F244C53F6CB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UGA!$L$17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UGA!$N$18:$N$27</c:f>
              <c:strCache>
                <c:ptCount val="10"/>
                <c:pt idx="0">
                  <c:v>JORGE, AM</c:v>
                </c:pt>
                <c:pt idx="1">
                  <c:v>NOGUEIRA, RP</c:v>
                </c:pt>
                <c:pt idx="2">
                  <c:v>BOLFARINI, C</c:v>
                </c:pt>
                <c:pt idx="3">
                  <c:v>KIMINAMI, CS</c:v>
                </c:pt>
                <c:pt idx="4">
                  <c:v>ROCHE, V</c:v>
                </c:pt>
                <c:pt idx="5">
                  <c:v>BOTTA, WJ</c:v>
                </c:pt>
                <c:pt idx="6">
                  <c:v>BRAS, J</c:v>
                </c:pt>
                <c:pt idx="7">
                  <c:v>BRETAS, RES</c:v>
                </c:pt>
                <c:pt idx="8">
                  <c:v>BRISBOIS, J</c:v>
                </c:pt>
                <c:pt idx="9">
                  <c:v>KIM, JS</c:v>
                </c:pt>
              </c:strCache>
            </c:strRef>
          </c:cat>
          <c:val>
            <c:numRef>
              <c:f>UGA!$L$18:$L$27</c:f>
              <c:numCache>
                <c:formatCode>General</c:formatCode>
                <c:ptCount val="10"/>
                <c:pt idx="0">
                  <c:v>11</c:v>
                </c:pt>
                <c:pt idx="1">
                  <c:v>5</c:v>
                </c:pt>
                <c:pt idx="2">
                  <c:v>4</c:v>
                </c:pt>
                <c:pt idx="3">
                  <c:v>4</c:v>
                </c:pt>
                <c:pt idx="4">
                  <c:v>4</c:v>
                </c:pt>
                <c:pt idx="5">
                  <c:v>3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78B-44FD-A186-B05E2E107D77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'Paris 7'!$B$17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'Paris 7'!$D$19:$D$28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'Paris 7'!$B$19:$B$28</c:f>
              <c:numCache>
                <c:formatCode>General</c:formatCode>
                <c:ptCount val="10"/>
                <c:pt idx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35-4340-A4FA-EFD8D0135E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2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minorGridlines>
          <c:spPr>
            <a:ln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</a:ln>
            <a:effectLst/>
          </c:spPr>
        </c:min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'Paris 7'!$G$17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'Paris 7'!$I$18:$I$27</c:f>
              <c:strCache>
                <c:ptCount val="10"/>
                <c:pt idx="0">
                  <c:v>physics, condensed matter</c:v>
                </c:pt>
                <c:pt idx="1">
                  <c:v>physics, applied</c:v>
                </c:pt>
                <c:pt idx="2">
                  <c:v>materials science, multidisciplinary</c:v>
                </c:pt>
                <c:pt idx="3">
                  <c:v>astronomy &amp; astrophysics</c:v>
                </c:pt>
                <c:pt idx="4">
                  <c:v>biochemistry &amp; molecular biology</c:v>
                </c:pt>
                <c:pt idx="5">
                  <c:v>cell biology</c:v>
                </c:pt>
                <c:pt idx="6">
                  <c:v>chemistry, physical</c:v>
                </c:pt>
                <c:pt idx="7">
                  <c:v>multidisciplinary sciences</c:v>
                </c:pt>
                <c:pt idx="8">
                  <c:v>oncology</c:v>
                </c:pt>
                <c:pt idx="9">
                  <c:v>philosophy</c:v>
                </c:pt>
              </c:strCache>
            </c:strRef>
          </c:cat>
          <c:val>
            <c:numRef>
              <c:f>'Paris 7'!$G$18:$G$27</c:f>
              <c:numCache>
                <c:formatCode>General</c:formatCode>
                <c:ptCount val="10"/>
                <c:pt idx="0">
                  <c:v>8</c:v>
                </c:pt>
                <c:pt idx="1">
                  <c:v>6</c:v>
                </c:pt>
                <c:pt idx="2">
                  <c:v>3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D6-46C6-AB8C-9AB05731FCF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'Paris 7'!$L$17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'Paris 7'!$N$18:$N$27</c:f>
              <c:strCache>
                <c:ptCount val="10"/>
                <c:pt idx="0">
                  <c:v>EDDRIEF, M</c:v>
                </c:pt>
                <c:pt idx="1">
                  <c:v>ETGENS, VH</c:v>
                </c:pt>
                <c:pt idx="2">
                  <c:v>DE OLIVEIRA, AJA</c:v>
                </c:pt>
                <c:pt idx="3">
                  <c:v>MOSCA, DH</c:v>
                </c:pt>
                <c:pt idx="4">
                  <c:v>VARALDA, J</c:v>
                </c:pt>
                <c:pt idx="5">
                  <c:v>DEMAILLE, D</c:v>
                </c:pt>
                <c:pt idx="6">
                  <c:v>MARANGOLO, M</c:v>
                </c:pt>
                <c:pt idx="7">
                  <c:v>GEORGE, JM</c:v>
                </c:pt>
                <c:pt idx="8">
                  <c:v>GHIGLIENO, F</c:v>
                </c:pt>
                <c:pt idx="9">
                  <c:v>ILISCA, E</c:v>
                </c:pt>
              </c:strCache>
            </c:strRef>
          </c:cat>
          <c:val>
            <c:numRef>
              <c:f>'Paris 7'!$L$18:$L$27</c:f>
              <c:numCache>
                <c:formatCode>General</c:formatCode>
                <c:ptCount val="10"/>
                <c:pt idx="0">
                  <c:v>8</c:v>
                </c:pt>
                <c:pt idx="1">
                  <c:v>8</c:v>
                </c:pt>
                <c:pt idx="2">
                  <c:v>7</c:v>
                </c:pt>
                <c:pt idx="3">
                  <c:v>7</c:v>
                </c:pt>
                <c:pt idx="4">
                  <c:v>7</c:v>
                </c:pt>
                <c:pt idx="5">
                  <c:v>4</c:v>
                </c:pt>
                <c:pt idx="6">
                  <c:v>4</c:v>
                </c:pt>
                <c:pt idx="7">
                  <c:v>3</c:v>
                </c:pt>
                <c:pt idx="8">
                  <c:v>3</c:v>
                </c:pt>
                <c:pt idx="9">
                  <c:v>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C7-49B1-B84F-325294B6D034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AMU!$B$17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AMU!$D$19:$D$28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AMU!$B$19:$B$28</c:f>
              <c:numCache>
                <c:formatCode>General</c:formatCode>
                <c:ptCount val="10"/>
                <c:pt idx="0">
                  <c:v>1</c:v>
                </c:pt>
                <c:pt idx="1">
                  <c:v>2</c:v>
                </c:pt>
                <c:pt idx="2">
                  <c:v>2</c:v>
                </c:pt>
                <c:pt idx="3">
                  <c:v>3</c:v>
                </c:pt>
                <c:pt idx="4">
                  <c:v>2</c:v>
                </c:pt>
                <c:pt idx="5">
                  <c:v>3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F7F-4EEE-A58D-83274FF35F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  <c:max val="4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1"/>
          <c:order val="0"/>
          <c:tx>
            <c:strRef>
              <c:f>Ano!$B$1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elete val="1"/>
          </c:dLbls>
          <c:cat>
            <c:numRef>
              <c:f>Ano!$D$3:$D$48</c:f>
              <c:numCache>
                <c:formatCode>General</c:formatCode>
                <c:ptCount val="46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  <c:pt idx="10">
                  <c:v>2008</c:v>
                </c:pt>
                <c:pt idx="11">
                  <c:v>2007</c:v>
                </c:pt>
                <c:pt idx="12">
                  <c:v>2006</c:v>
                </c:pt>
                <c:pt idx="13">
                  <c:v>2005</c:v>
                </c:pt>
                <c:pt idx="14">
                  <c:v>2004</c:v>
                </c:pt>
                <c:pt idx="15">
                  <c:v>2003</c:v>
                </c:pt>
                <c:pt idx="16">
                  <c:v>2002</c:v>
                </c:pt>
                <c:pt idx="17">
                  <c:v>2001</c:v>
                </c:pt>
                <c:pt idx="18">
                  <c:v>2000</c:v>
                </c:pt>
                <c:pt idx="19">
                  <c:v>1999</c:v>
                </c:pt>
                <c:pt idx="20">
                  <c:v>1998</c:v>
                </c:pt>
                <c:pt idx="21">
                  <c:v>1997</c:v>
                </c:pt>
                <c:pt idx="22">
                  <c:v>1996</c:v>
                </c:pt>
                <c:pt idx="23">
                  <c:v>1995</c:v>
                </c:pt>
                <c:pt idx="24">
                  <c:v>1994</c:v>
                </c:pt>
                <c:pt idx="25">
                  <c:v>1993</c:v>
                </c:pt>
                <c:pt idx="26">
                  <c:v>1992</c:v>
                </c:pt>
                <c:pt idx="27">
                  <c:v>1991</c:v>
                </c:pt>
                <c:pt idx="28">
                  <c:v>1990</c:v>
                </c:pt>
                <c:pt idx="29">
                  <c:v>1989</c:v>
                </c:pt>
                <c:pt idx="30">
                  <c:v>1988</c:v>
                </c:pt>
                <c:pt idx="31">
                  <c:v>1987</c:v>
                </c:pt>
                <c:pt idx="32">
                  <c:v>1986</c:v>
                </c:pt>
                <c:pt idx="33">
                  <c:v>1985</c:v>
                </c:pt>
                <c:pt idx="34">
                  <c:v>1984</c:v>
                </c:pt>
                <c:pt idx="35">
                  <c:v>1983</c:v>
                </c:pt>
                <c:pt idx="36">
                  <c:v>1982</c:v>
                </c:pt>
                <c:pt idx="37">
                  <c:v>1981</c:v>
                </c:pt>
                <c:pt idx="38">
                  <c:v>1980</c:v>
                </c:pt>
                <c:pt idx="39">
                  <c:v>1979</c:v>
                </c:pt>
                <c:pt idx="40">
                  <c:v>1978</c:v>
                </c:pt>
                <c:pt idx="41">
                  <c:v>1977</c:v>
                </c:pt>
                <c:pt idx="42">
                  <c:v>1976</c:v>
                </c:pt>
                <c:pt idx="43">
                  <c:v>1975</c:v>
                </c:pt>
                <c:pt idx="44">
                  <c:v>1974</c:v>
                </c:pt>
                <c:pt idx="45">
                  <c:v>1973</c:v>
                </c:pt>
              </c:numCache>
            </c:numRef>
          </c:cat>
          <c:val>
            <c:numRef>
              <c:f>Ano!$B$3:$B$48</c:f>
              <c:numCache>
                <c:formatCode>General</c:formatCode>
                <c:ptCount val="46"/>
                <c:pt idx="0">
                  <c:v>44</c:v>
                </c:pt>
                <c:pt idx="1">
                  <c:v>41</c:v>
                </c:pt>
                <c:pt idx="2">
                  <c:v>47</c:v>
                </c:pt>
                <c:pt idx="3">
                  <c:v>34</c:v>
                </c:pt>
                <c:pt idx="4">
                  <c:v>24</c:v>
                </c:pt>
                <c:pt idx="5">
                  <c:v>15</c:v>
                </c:pt>
                <c:pt idx="6">
                  <c:v>23</c:v>
                </c:pt>
                <c:pt idx="7">
                  <c:v>15</c:v>
                </c:pt>
                <c:pt idx="8">
                  <c:v>12</c:v>
                </c:pt>
                <c:pt idx="9">
                  <c:v>9</c:v>
                </c:pt>
                <c:pt idx="10">
                  <c:v>10</c:v>
                </c:pt>
                <c:pt idx="11">
                  <c:v>18</c:v>
                </c:pt>
                <c:pt idx="12">
                  <c:v>11</c:v>
                </c:pt>
                <c:pt idx="13">
                  <c:v>9</c:v>
                </c:pt>
                <c:pt idx="14">
                  <c:v>6</c:v>
                </c:pt>
                <c:pt idx="15">
                  <c:v>10</c:v>
                </c:pt>
                <c:pt idx="16">
                  <c:v>8</c:v>
                </c:pt>
                <c:pt idx="17">
                  <c:v>2</c:v>
                </c:pt>
                <c:pt idx="18">
                  <c:v>6</c:v>
                </c:pt>
                <c:pt idx="19">
                  <c:v>2</c:v>
                </c:pt>
                <c:pt idx="20">
                  <c:v>5</c:v>
                </c:pt>
                <c:pt idx="21">
                  <c:v>2</c:v>
                </c:pt>
                <c:pt idx="22">
                  <c:v>7</c:v>
                </c:pt>
                <c:pt idx="23">
                  <c:v>3</c:v>
                </c:pt>
                <c:pt idx="24">
                  <c:v>6</c:v>
                </c:pt>
                <c:pt idx="25">
                  <c:v>1</c:v>
                </c:pt>
                <c:pt idx="26">
                  <c:v>1</c:v>
                </c:pt>
                <c:pt idx="27">
                  <c:v>0</c:v>
                </c:pt>
                <c:pt idx="28">
                  <c:v>0</c:v>
                </c:pt>
                <c:pt idx="29">
                  <c:v>2</c:v>
                </c:pt>
                <c:pt idx="30">
                  <c:v>0</c:v>
                </c:pt>
                <c:pt idx="31">
                  <c:v>0</c:v>
                </c:pt>
                <c:pt idx="32">
                  <c:v>0</c:v>
                </c:pt>
                <c:pt idx="33">
                  <c:v>1</c:v>
                </c:pt>
                <c:pt idx="34">
                  <c:v>0</c:v>
                </c:pt>
                <c:pt idx="35">
                  <c:v>1</c:v>
                </c:pt>
                <c:pt idx="36">
                  <c:v>0</c:v>
                </c:pt>
                <c:pt idx="37">
                  <c:v>0</c:v>
                </c:pt>
                <c:pt idx="38">
                  <c:v>0</c:v>
                </c:pt>
                <c:pt idx="39">
                  <c:v>0</c:v>
                </c:pt>
                <c:pt idx="40">
                  <c:v>0</c:v>
                </c:pt>
                <c:pt idx="41">
                  <c:v>0</c:v>
                </c:pt>
                <c:pt idx="42">
                  <c:v>0</c:v>
                </c:pt>
                <c:pt idx="43">
                  <c:v>0</c:v>
                </c:pt>
                <c:pt idx="44">
                  <c:v>0</c:v>
                </c:pt>
                <c:pt idx="45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961-4725-A44A-EB0F2E2F43AD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AMU!$G$17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AMU!$I$18:$I$27</c:f>
              <c:strCache>
                <c:ptCount val="10"/>
                <c:pt idx="0">
                  <c:v>materials science, multidisciplinary</c:v>
                </c:pt>
                <c:pt idx="1">
                  <c:v>metallurgy &amp; metallurgical engineering</c:v>
                </c:pt>
                <c:pt idx="2">
                  <c:v>chemistry, physical</c:v>
                </c:pt>
                <c:pt idx="3">
                  <c:v>materials science, ceramics</c:v>
                </c:pt>
                <c:pt idx="4">
                  <c:v>astronomy &amp; astrophysics</c:v>
                </c:pt>
                <c:pt idx="5">
                  <c:v>biotechnology &amp; applied microbiology</c:v>
                </c:pt>
                <c:pt idx="6">
                  <c:v>chemistry, multidisciplinary</c:v>
                </c:pt>
                <c:pt idx="7">
                  <c:v>genetics &amp; heredity</c:v>
                </c:pt>
                <c:pt idx="8">
                  <c:v>information science &amp; library science</c:v>
                </c:pt>
                <c:pt idx="9">
                  <c:v>materials science, characterization &amp; testing</c:v>
                </c:pt>
              </c:strCache>
            </c:strRef>
          </c:cat>
          <c:val>
            <c:numRef>
              <c:f>AMU!$G$18:$G$27</c:f>
              <c:numCache>
                <c:formatCode>General</c:formatCode>
                <c:ptCount val="10"/>
                <c:pt idx="0">
                  <c:v>8</c:v>
                </c:pt>
                <c:pt idx="1">
                  <c:v>4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DAD-48A8-9831-E310C312920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AMU!$L$17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AMU!$N$18:$N$27</c:f>
              <c:strCache>
                <c:ptCount val="10"/>
                <c:pt idx="0">
                  <c:v>LUMEAU, J</c:v>
                </c:pt>
                <c:pt idx="1">
                  <c:v>MANGELINCK-NOEL, N</c:v>
                </c:pt>
                <c:pt idx="2">
                  <c:v>NGUYEN-THI, H</c:v>
                </c:pt>
                <c:pt idx="3">
                  <c:v>REINHART, G</c:v>
                </c:pt>
                <c:pt idx="4">
                  <c:v>SPINELLI, JE</c:v>
                </c:pt>
                <c:pt idx="5">
                  <c:v>ZANOTTO, ED</c:v>
                </c:pt>
                <c:pt idx="6">
                  <c:v>AGUIR, K</c:v>
                </c:pt>
                <c:pt idx="7">
                  <c:v>ANDRES, J</c:v>
                </c:pt>
                <c:pt idx="8">
                  <c:v>AVANSI, W</c:v>
                </c:pt>
                <c:pt idx="9">
                  <c:v>CATTO, AC</c:v>
                </c:pt>
              </c:strCache>
            </c:strRef>
          </c:cat>
          <c:val>
            <c:numRef>
              <c:f>AMU!$L$18:$L$27</c:f>
              <c:numCache>
                <c:formatCode>General</c:formatCode>
                <c:ptCount val="10"/>
                <c:pt idx="0">
                  <c:v>3</c:v>
                </c:pt>
                <c:pt idx="1">
                  <c:v>3</c:v>
                </c:pt>
                <c:pt idx="2">
                  <c:v>3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2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FC0-484B-BBE3-75EB78BE367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  <c:max val="4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  <c:majorUnit val="1"/>
        <c:minorUnit val="0.5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Área!$B$1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Área!$D$2:$D$11</c:f>
              <c:strCache>
                <c:ptCount val="10"/>
                <c:pt idx="0">
                  <c:v>materials science, multidisciplinary</c:v>
                </c:pt>
                <c:pt idx="1">
                  <c:v>physics, applied</c:v>
                </c:pt>
                <c:pt idx="2">
                  <c:v>chemistry, physical</c:v>
                </c:pt>
                <c:pt idx="3">
                  <c:v>physics, condensed matter</c:v>
                </c:pt>
                <c:pt idx="4">
                  <c:v>metallurgy &amp; metallurgical engineering</c:v>
                </c:pt>
                <c:pt idx="5">
                  <c:v>polymer science</c:v>
                </c:pt>
                <c:pt idx="6">
                  <c:v>materials science, ceramics</c:v>
                </c:pt>
                <c:pt idx="7">
                  <c:v>electrochemistry</c:v>
                </c:pt>
                <c:pt idx="8">
                  <c:v>nanoscience &amp; nanotechnology</c:v>
                </c:pt>
                <c:pt idx="9">
                  <c:v>physics, atomic, molecular &amp; chemical</c:v>
                </c:pt>
              </c:strCache>
            </c:strRef>
          </c:cat>
          <c:val>
            <c:numRef>
              <c:f>Área!$B$2:$B$11</c:f>
              <c:numCache>
                <c:formatCode>General</c:formatCode>
                <c:ptCount val="10"/>
                <c:pt idx="0">
                  <c:v>99</c:v>
                </c:pt>
                <c:pt idx="1">
                  <c:v>59</c:v>
                </c:pt>
                <c:pt idx="2">
                  <c:v>54</c:v>
                </c:pt>
                <c:pt idx="3">
                  <c:v>50</c:v>
                </c:pt>
                <c:pt idx="4">
                  <c:v>32</c:v>
                </c:pt>
                <c:pt idx="5">
                  <c:v>27</c:v>
                </c:pt>
                <c:pt idx="6">
                  <c:v>26</c:v>
                </c:pt>
                <c:pt idx="7">
                  <c:v>21</c:v>
                </c:pt>
                <c:pt idx="8">
                  <c:v>18</c:v>
                </c:pt>
                <c:pt idx="9">
                  <c:v>13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69B-49E2-937D-A5AF4AB87041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Autor!$B$1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Autor!$D$2:$D$11</c:f>
              <c:strCache>
                <c:ptCount val="10"/>
                <c:pt idx="0">
                  <c:v>JORGE, AM</c:v>
                </c:pt>
                <c:pt idx="1">
                  <c:v>BOTTA, WJ</c:v>
                </c:pt>
                <c:pt idx="2">
                  <c:v>YAVARI, AR</c:v>
                </c:pt>
                <c:pt idx="3">
                  <c:v>PIZANI, PS</c:v>
                </c:pt>
                <c:pt idx="4">
                  <c:v>DE OLIVEIRA, AJA</c:v>
                </c:pt>
                <c:pt idx="5">
                  <c:v>LONGO, E</c:v>
                </c:pt>
                <c:pt idx="6">
                  <c:v>DEMAILLE, D</c:v>
                </c:pt>
                <c:pt idx="7">
                  <c:v>ETGENS, VH</c:v>
                </c:pt>
                <c:pt idx="8">
                  <c:v>MASTELARO, VR</c:v>
                </c:pt>
                <c:pt idx="9">
                  <c:v>VARALDA, J</c:v>
                </c:pt>
              </c:strCache>
            </c:strRef>
          </c:cat>
          <c:val>
            <c:numRef>
              <c:f>Autor!$B$2:$B$11</c:f>
              <c:numCache>
                <c:formatCode>General</c:formatCode>
                <c:ptCount val="10"/>
                <c:pt idx="0">
                  <c:v>32</c:v>
                </c:pt>
                <c:pt idx="1">
                  <c:v>25</c:v>
                </c:pt>
                <c:pt idx="2">
                  <c:v>23</c:v>
                </c:pt>
                <c:pt idx="3">
                  <c:v>21</c:v>
                </c:pt>
                <c:pt idx="4">
                  <c:v>20</c:v>
                </c:pt>
                <c:pt idx="5">
                  <c:v>18</c:v>
                </c:pt>
                <c:pt idx="6">
                  <c:v>15</c:v>
                </c:pt>
                <c:pt idx="7">
                  <c:v>15</c:v>
                </c:pt>
                <c:pt idx="8">
                  <c:v>15</c:v>
                </c:pt>
                <c:pt idx="9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52-44F9-9BA8-8886AB78686E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'Palavra-chave'!$B$1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'Palavra-chave'!$D$2:$D$11</c:f>
              <c:strCache>
                <c:ptCount val="10"/>
                <c:pt idx="0">
                  <c:v>nanocomposites</c:v>
                </c:pt>
                <c:pt idx="1">
                  <c:v>mechanical alloying</c:v>
                </c:pt>
                <c:pt idx="2">
                  <c:v>microstructure</c:v>
                </c:pt>
                <c:pt idx="3">
                  <c:v>crystallization</c:v>
                </c:pt>
                <c:pt idx="4">
                  <c:v>hydrogen storage</c:v>
                </c:pt>
                <c:pt idx="5">
                  <c:v>photoluminescence</c:v>
                </c:pt>
                <c:pt idx="6">
                  <c:v>x-ray diffraction</c:v>
                </c:pt>
                <c:pt idx="7">
                  <c:v>xanes</c:v>
                </c:pt>
                <c:pt idx="8">
                  <c:v>corrosion</c:v>
                </c:pt>
                <c:pt idx="9">
                  <c:v>exafs</c:v>
                </c:pt>
              </c:strCache>
            </c:strRef>
          </c:cat>
          <c:val>
            <c:numRef>
              <c:f>'Palavra-chave'!$B$2:$B$11</c:f>
              <c:numCache>
                <c:formatCode>General</c:formatCode>
                <c:ptCount val="10"/>
                <c:pt idx="0">
                  <c:v>7</c:v>
                </c:pt>
                <c:pt idx="1">
                  <c:v>6</c:v>
                </c:pt>
                <c:pt idx="2">
                  <c:v>6</c:v>
                </c:pt>
                <c:pt idx="3">
                  <c:v>5</c:v>
                </c:pt>
                <c:pt idx="4">
                  <c:v>5</c:v>
                </c:pt>
                <c:pt idx="5">
                  <c:v>5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92F-4505-99D9-86C30104474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86189072"/>
        <c:axId val="569870688"/>
      </c:barChart>
      <c:catAx>
        <c:axId val="586189072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69870688"/>
        <c:crosses val="autoZero"/>
        <c:auto val="1"/>
        <c:lblAlgn val="ctr"/>
        <c:lblOffset val="100"/>
        <c:noMultiLvlLbl val="0"/>
      </c:catAx>
      <c:valAx>
        <c:axId val="569870688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861890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Instituições!$B$1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Instituições!$D$2:$D$11</c:f>
              <c:strCache>
                <c:ptCount val="10"/>
                <c:pt idx="0">
                  <c:v>Centre National de la Recherche Scientifique (CNRS)</c:v>
                </c:pt>
                <c:pt idx="1">
                  <c:v>Université Pierre-et-Marie-Curie (Paris 6)</c:v>
                </c:pt>
                <c:pt idx="2">
                  <c:v>Université Grenoble Alpes (UGA)</c:v>
                </c:pt>
                <c:pt idx="3">
                  <c:v>Université Paris Diderot (Paris 7)</c:v>
                </c:pt>
                <c:pt idx="4">
                  <c:v>Aix-Marseille Université (AMU)</c:v>
                </c:pt>
                <c:pt idx="5">
                  <c:v>Institut Polytechnique de Grenoble (INPG)</c:v>
                </c:pt>
                <c:pt idx="6">
                  <c:v>Université de Rennes 1</c:v>
                </c:pt>
                <c:pt idx="7">
                  <c:v>Université de Strasbourg</c:v>
                </c:pt>
                <c:pt idx="8">
                  <c:v>Université Toulouse III - Paul Sabatier (UPS)</c:v>
                </c:pt>
                <c:pt idx="9">
                  <c:v>Université de Montpellier</c:v>
                </c:pt>
              </c:strCache>
            </c:strRef>
          </c:cat>
          <c:val>
            <c:numRef>
              <c:f>Instituições!$B$2:$B$11</c:f>
              <c:numCache>
                <c:formatCode>General</c:formatCode>
                <c:ptCount val="10"/>
                <c:pt idx="0">
                  <c:v>53</c:v>
                </c:pt>
                <c:pt idx="1">
                  <c:v>30</c:v>
                </c:pt>
                <c:pt idx="2">
                  <c:v>24</c:v>
                </c:pt>
                <c:pt idx="3">
                  <c:v>17</c:v>
                </c:pt>
                <c:pt idx="4">
                  <c:v>13</c:v>
                </c:pt>
                <c:pt idx="5">
                  <c:v>13</c:v>
                </c:pt>
                <c:pt idx="6">
                  <c:v>12</c:v>
                </c:pt>
                <c:pt idx="7">
                  <c:v>12</c:v>
                </c:pt>
                <c:pt idx="8">
                  <c:v>12</c:v>
                </c:pt>
                <c:pt idx="9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80C-4475-8400-DF9ED11045D2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CNRS!$B$17</c:f>
              <c:strCache>
                <c:ptCount val="1"/>
                <c:pt idx="0">
                  <c:v># Records</c:v>
                </c:pt>
              </c:strCache>
            </c:strRef>
          </c:tx>
          <c:spPr>
            <a:ln w="31750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numRef>
              <c:f>CNRS!$D$19:$D$28</c:f>
              <c:numCache>
                <c:formatCode>General</c:formatCode>
                <c:ptCount val="10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  <c:pt idx="5">
                  <c:v>2013</c:v>
                </c:pt>
                <c:pt idx="6">
                  <c:v>2012</c:v>
                </c:pt>
                <c:pt idx="7">
                  <c:v>2011</c:v>
                </c:pt>
                <c:pt idx="8">
                  <c:v>2010</c:v>
                </c:pt>
                <c:pt idx="9">
                  <c:v>2009</c:v>
                </c:pt>
              </c:numCache>
            </c:numRef>
          </c:cat>
          <c:val>
            <c:numRef>
              <c:f>CNRS!$B$19:$B$28</c:f>
              <c:numCache>
                <c:formatCode>General</c:formatCode>
                <c:ptCount val="10"/>
                <c:pt idx="0">
                  <c:v>4</c:v>
                </c:pt>
                <c:pt idx="1">
                  <c:v>9</c:v>
                </c:pt>
                <c:pt idx="2">
                  <c:v>5</c:v>
                </c:pt>
                <c:pt idx="3">
                  <c:v>7</c:v>
                </c:pt>
                <c:pt idx="4">
                  <c:v>4</c:v>
                </c:pt>
                <c:pt idx="5">
                  <c:v>1</c:v>
                </c:pt>
                <c:pt idx="6">
                  <c:v>5</c:v>
                </c:pt>
                <c:pt idx="7">
                  <c:v>1</c:v>
                </c:pt>
                <c:pt idx="8">
                  <c:v>2</c:v>
                </c:pt>
                <c:pt idx="9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EB5-4A2D-A9EF-D8CC118654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489387008"/>
        <c:axId val="529992608"/>
        <c:extLst/>
      </c:lineChart>
      <c:dateAx>
        <c:axId val="48938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5400000" spcFirstLastPara="1" vertOverflow="ellipsis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29992608"/>
        <c:crosses val="autoZero"/>
        <c:auto val="0"/>
        <c:lblOffset val="100"/>
        <c:baseTimeUnit val="days"/>
        <c:majorUnit val="1"/>
      </c:dateAx>
      <c:valAx>
        <c:axId val="529992608"/>
        <c:scaling>
          <c:orientation val="minMax"/>
        </c:scaling>
        <c:delete val="0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48938700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CNRS!$G$17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CNRS!$I$18:$I$27</c:f>
              <c:strCache>
                <c:ptCount val="10"/>
                <c:pt idx="0">
                  <c:v>materials science, multidisciplinary</c:v>
                </c:pt>
                <c:pt idx="1">
                  <c:v>physics, condensed matter</c:v>
                </c:pt>
                <c:pt idx="2">
                  <c:v>physics, applied</c:v>
                </c:pt>
                <c:pt idx="3">
                  <c:v>chemistry, physical</c:v>
                </c:pt>
                <c:pt idx="4">
                  <c:v>metallurgy &amp; metallurgical engineering</c:v>
                </c:pt>
                <c:pt idx="5">
                  <c:v>multidisciplinary sciences</c:v>
                </c:pt>
                <c:pt idx="6">
                  <c:v>chemistry, organic</c:v>
                </c:pt>
                <c:pt idx="7">
                  <c:v>electrochemistry</c:v>
                </c:pt>
                <c:pt idx="8">
                  <c:v>materials science, ceramics</c:v>
                </c:pt>
                <c:pt idx="9">
                  <c:v>chemistry, applied</c:v>
                </c:pt>
              </c:strCache>
            </c:strRef>
          </c:cat>
          <c:val>
            <c:numRef>
              <c:f>CNRS!$G$18:$G$27</c:f>
              <c:numCache>
                <c:formatCode>General</c:formatCode>
                <c:ptCount val="10"/>
                <c:pt idx="0">
                  <c:v>21</c:v>
                </c:pt>
                <c:pt idx="1">
                  <c:v>13</c:v>
                </c:pt>
                <c:pt idx="2">
                  <c:v>10</c:v>
                </c:pt>
                <c:pt idx="3">
                  <c:v>6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3</c:v>
                </c:pt>
                <c:pt idx="8">
                  <c:v>3</c:v>
                </c:pt>
                <c:pt idx="9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33-465C-8B0D-DC5DB766AF4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t-BR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CNRS!$L$17</c:f>
              <c:strCache>
                <c:ptCount val="1"/>
                <c:pt idx="0">
                  <c:v># Records</c:v>
                </c:pt>
              </c:strCache>
            </c:strRef>
          </c:tx>
          <c:spPr>
            <a:solidFill>
              <a:schemeClr val="accent2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400" b="1" i="0" u="none" strike="noStrike" kern="1200" baseline="0">
                    <a:solidFill>
                      <a:schemeClr val="lt1"/>
                    </a:solidFill>
                    <a:latin typeface="Open Sans" panose="020B0606030504020204" pitchFamily="34" charset="0"/>
                    <a:ea typeface="Open Sans" panose="020B0606030504020204" pitchFamily="34" charset="0"/>
                    <a:cs typeface="Open Sans" panose="020B0606030504020204" pitchFamily="34" charset="0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CNRS!$N$18:$N$27</c:f>
              <c:strCache>
                <c:ptCount val="10"/>
                <c:pt idx="0">
                  <c:v>JORGE, AM</c:v>
                </c:pt>
                <c:pt idx="1">
                  <c:v>BASMAJI, P</c:v>
                </c:pt>
                <c:pt idx="2">
                  <c:v>GUSEV, GM</c:v>
                </c:pt>
                <c:pt idx="3">
                  <c:v>LUBYSHEV, DI</c:v>
                </c:pt>
                <c:pt idx="4">
                  <c:v>MASTELARO, VR</c:v>
                </c:pt>
                <c:pt idx="5">
                  <c:v>MICHALOWICZ, A</c:v>
                </c:pt>
                <c:pt idx="6">
                  <c:v>PORTAL, JC</c:v>
                </c:pt>
                <c:pt idx="7">
                  <c:v>ROSSI, JC</c:v>
                </c:pt>
                <c:pt idx="8">
                  <c:v>GENNSER, U</c:v>
                </c:pt>
                <c:pt idx="9">
                  <c:v>KIMINAMI, CS</c:v>
                </c:pt>
              </c:strCache>
            </c:strRef>
          </c:cat>
          <c:val>
            <c:numRef>
              <c:f>CNRS!$L$18:$L$27</c:f>
              <c:numCache>
                <c:formatCode>General</c:formatCode>
                <c:ptCount val="10"/>
                <c:pt idx="0">
                  <c:v>9</c:v>
                </c:pt>
                <c:pt idx="1">
                  <c:v>6</c:v>
                </c:pt>
                <c:pt idx="2">
                  <c:v>6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6</c:v>
                </c:pt>
                <c:pt idx="7">
                  <c:v>6</c:v>
                </c:pt>
                <c:pt idx="8">
                  <c:v>5</c:v>
                </c:pt>
                <c:pt idx="9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07-43EA-8900-C7CCF8186BAD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33343568"/>
        <c:axId val="540240752"/>
      </c:barChart>
      <c:catAx>
        <c:axId val="533343568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cap="all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40240752"/>
        <c:crosses val="autoZero"/>
        <c:auto val="1"/>
        <c:lblAlgn val="ctr"/>
        <c:lblOffset val="100"/>
        <c:noMultiLvlLbl val="0"/>
      </c:catAx>
      <c:valAx>
        <c:axId val="540240752"/>
        <c:scaling>
          <c:orientation val="minMax"/>
        </c:scaling>
        <c:delete val="0"/>
        <c:axPos val="t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high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defRPr>
            </a:pPr>
            <a:endParaRPr lang="en-US"/>
          </a:p>
        </c:txPr>
        <c:crossAx val="533343568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solidFill>
      <a:sysClr val="window" lastClr="FFFFFF"/>
    </a:solidFill>
    <a:ln w="9525" cap="flat" cmpd="sng" algn="ctr">
      <a:solidFill>
        <a:schemeClr val="bg1"/>
      </a:solidFill>
      <a:round/>
    </a:ln>
    <a:effectLst/>
  </c:spPr>
  <c:txPr>
    <a:bodyPr/>
    <a:lstStyle/>
    <a:p>
      <a:pPr>
        <a:defRPr sz="1400"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2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1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0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3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4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5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6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7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8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9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style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7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9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0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1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1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>
            <a:extLst>
              <a:ext uri="{FF2B5EF4-FFF2-40B4-BE49-F238E27FC236}">
                <a16:creationId xmlns:a16="http://schemas.microsoft.com/office/drawing/2014/main" id="{567DD43D-0AD9-4AC5-A8E7-23D914F9A47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CBB2BE93-B0FB-405B-96A4-4E62F35CEC4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FAEFB4-2E3E-4F1A-84C4-150DF81B3630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231CC414-7C2E-47DA-ACCF-89D061006B1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D39788BB-CA15-4ECC-840F-0BA60AB02696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1FE9C-1110-45B4-AF76-23A5EBFC96A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364214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3508CA-46D3-4C37-91F8-2232D506416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1585A670-E8B0-4813-BE89-6FE913FC7D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82BFEA9F-4FB0-4BC2-BFAF-65A5A64705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C0EB738D-FD37-4B62-A88D-E69F5EB38C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E6B69C5-58BB-4980-A415-F9DC9ECD6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949327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461C8D8-5CDD-42C7-899C-10D586209F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4E038D0-B0A0-47BB-BC35-AF95511492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59BD60C1-A303-4000-95CD-B4F9991D468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2C077098-9183-4D86-8624-B9B3649D1B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EB4118D-8B90-4A1B-98D3-2B36DFA869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10130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3A5888C0-264D-4D19-B5EF-6A5101557BE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FC085566-8DEC-4AA5-AAFE-C379FEBCC79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674E429-0635-4621-B970-F0870B904BE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AE99EA12-C186-4D43-A4B4-1F09A90427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BB952C28-619D-4E26-8E22-133CF358F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872939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6D02408-A5A8-41D6-93F9-0E1DF9D07D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714BF4D2-C1E7-46B7-BE7A-E7342D5EA3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BE2333-BDC1-4796-9B84-BD8BFC568F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EB14D8A-AC69-4317-BFFC-268C7E2D00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20A5095-C94E-4968-9048-5AB0A830D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451513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09BD29-FC06-4D6F-8A9F-00188DA194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BDC1E6A5-0883-4EFF-9D10-362C44177A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96E75043-35C9-44B2-BC35-BD508903691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718FF212-37FD-4C07-BC09-A1E46079A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999831DC-0303-42F9-9E3B-6605D9EA4F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867004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166F57A-AE5D-40E3-A6B2-65FFAED604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F19521AD-B847-4759-8C39-BE7F41DAFB2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32D1B613-7DFA-4A26-A01C-7E023B4AAE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7AAC2D94-DB8B-4954-B027-9B09CF580C5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6970426-9EDE-4297-A043-15204BC1C4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CD2DACF-844F-49E5-BCEA-3BCBCC3611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0803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1984152-00E1-456A-A75D-A6C777296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57CFD734-AB23-43F1-9476-EDDF8ECB23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2B0EBFD6-282F-4197-971C-EEDD4DEFD42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631831F0-B54D-4E32-8C48-85FB392C22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60E2EB79-429E-4555-89DD-9D2B4AF8EA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D26E8B8F-5FF6-4B36-AB81-3F6E25029E5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D129A4-FE62-4314-AF3E-40D2EA627DF3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051F98D5-0020-4F59-BEFD-ADA224FD9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CF5F6203-AD7A-495C-9CDC-4C067E14DF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ADDADF85-4BAE-4996-9848-C08F05B4561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466822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067FA788-73DE-493A-8F32-95C90FDFA0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000" b="1"/>
            </a:lvl1pPr>
          </a:lstStyle>
          <a:p>
            <a:r>
              <a:rPr lang="pt-BR" dirty="0"/>
              <a:t>Clique para editar o título Mestre</a:t>
            </a:r>
          </a:p>
        </p:txBody>
      </p:sp>
    </p:spTree>
    <p:extLst>
      <p:ext uri="{BB962C8B-B14F-4D97-AF65-F5344CB8AC3E}">
        <p14:creationId xmlns:p14="http://schemas.microsoft.com/office/powerpoint/2010/main" val="819498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8DC066B1-5B68-48A2-A052-D4246781123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AE920DB5-1A77-4FBE-A800-208D6BFFEF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B0700394-BABF-42E5-8A85-A18BFF95A2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093472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8E87B1C-EE6E-46BA-9635-CA560DEFA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9F3B07AF-6723-474F-BDF2-EC75F3D699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F3DB9CB9-CBAA-42FE-85D2-F5A986DDCB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31A1D10-D259-4548-9268-1381A2C935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70EC4B-5594-4EE3-A65D-90784241C3C4}" type="datetimeFigureOut">
              <a:rPr lang="pt-BR" smtClean="0"/>
              <a:t>12/03/2019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C42960FD-EE1F-4BA8-A90A-1A3E008611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1F420A1A-4022-4F23-A894-D03E2C219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9863B806-8480-40CB-B759-79387DC2F0C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037308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C73BF50-EFCD-4530-87AC-C5CBEB0A3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94EFB6B5-588B-440F-8986-93419778D83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56045695-B4C0-402D-8F59-89C0BA9DDD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7BF31E9-BA18-4FFC-90D0-D571856B9B1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B61BEF0D-F0BB-DE4B-95CE-6DB70DBA9567}" type="datetimeFigureOut">
              <a:rPr lang="en-US" smtClean="0"/>
              <a:pPr/>
              <a:t>3/12/2019</a:t>
            </a:fld>
            <a:endParaRPr lang="en-US" dirty="0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AA331A5-915E-42EC-ABA2-76C30E7A10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B2CB02DA-9E33-4101-A457-AA310A6D0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57F1E4F-1CFF-5643-939E-217C01CDF565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22701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443345B4-8343-46F3-ADDB-7C2E04C7BC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dirty="0"/>
              <a:t>Clique para editar o título Mestre</a:t>
            </a: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id="{9DCCFBA9-0394-4DE1-8E50-8C4C7A145966}"/>
              </a:ext>
            </a:extLst>
          </p:cNvPr>
          <p:cNvSpPr/>
          <p:nvPr userDrawn="1"/>
        </p:nvSpPr>
        <p:spPr>
          <a:xfrm>
            <a:off x="9858714" y="6509419"/>
            <a:ext cx="72521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/>
              </a:rPr>
              <a:t>SPDI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A92411FB-D4A6-4C7D-B594-BC3504D747E0}"/>
              </a:ext>
            </a:extLst>
          </p:cNvPr>
          <p:cNvSpPr/>
          <p:nvPr userDrawn="1"/>
        </p:nvSpPr>
        <p:spPr>
          <a:xfrm>
            <a:off x="10636476" y="6508604"/>
            <a:ext cx="725212" cy="295216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tx1"/>
                </a:solidFill>
                <a:latin typeface="Open Sans" panose="020B0606030504020204"/>
              </a:rPr>
              <a:t>SRInter</a:t>
            </a:r>
          </a:p>
        </p:txBody>
      </p:sp>
      <p:sp>
        <p:nvSpPr>
          <p:cNvPr id="9" name="Retângulo 8">
            <a:extLst>
              <a:ext uri="{FF2B5EF4-FFF2-40B4-BE49-F238E27FC236}">
                <a16:creationId xmlns:a16="http://schemas.microsoft.com/office/drawing/2014/main" id="{24E579F7-C1AC-467F-9898-47A248DD9727}"/>
              </a:ext>
            </a:extLst>
          </p:cNvPr>
          <p:cNvSpPr/>
          <p:nvPr userDrawn="1"/>
        </p:nvSpPr>
        <p:spPr>
          <a:xfrm>
            <a:off x="11414238" y="6508604"/>
            <a:ext cx="725212" cy="295216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100" b="1" dirty="0">
                <a:solidFill>
                  <a:schemeClr val="bg1"/>
                </a:solidFill>
                <a:latin typeface="Open Sans" panose="020B0606030504020204"/>
              </a:rPr>
              <a:t>UFSCar</a:t>
            </a:r>
          </a:p>
        </p:txBody>
      </p:sp>
      <p:sp>
        <p:nvSpPr>
          <p:cNvPr id="11" name="Retângulo 10">
            <a:extLst>
              <a:ext uri="{FF2B5EF4-FFF2-40B4-BE49-F238E27FC236}">
                <a16:creationId xmlns:a16="http://schemas.microsoft.com/office/drawing/2014/main" id="{34A053F8-B9AC-4029-850C-836521C586BB}"/>
              </a:ext>
            </a:extLst>
          </p:cNvPr>
          <p:cNvSpPr/>
          <p:nvPr userDrawn="1"/>
        </p:nvSpPr>
        <p:spPr>
          <a:xfrm>
            <a:off x="52550" y="6509419"/>
            <a:ext cx="4561472" cy="294401"/>
          </a:xfrm>
          <a:prstGeom prst="rect">
            <a:avLst/>
          </a:prstGeom>
          <a:noFill/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>
            <a:defPPr>
              <a:defRPr lang="pt-BR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Fonte: </a:t>
            </a:r>
            <a:r>
              <a:rPr lang="pt-BR" sz="1400" b="0" dirty="0" err="1">
                <a:solidFill>
                  <a:schemeClr val="tx1"/>
                </a:solidFill>
                <a:latin typeface="Open Sans" panose="020B0606030504020204"/>
              </a:rPr>
              <a:t>WoS</a:t>
            </a:r>
            <a:r>
              <a:rPr lang="pt-BR" sz="1400" b="0" dirty="0">
                <a:solidFill>
                  <a:schemeClr val="tx1"/>
                </a:solidFill>
                <a:latin typeface="Open Sans" panose="020B0606030504020204"/>
              </a:rPr>
              <a:t>, dados coletados em 21/02/2019</a:t>
            </a:r>
          </a:p>
        </p:txBody>
      </p:sp>
    </p:spTree>
    <p:extLst>
      <p:ext uri="{BB962C8B-B14F-4D97-AF65-F5344CB8AC3E}">
        <p14:creationId xmlns:p14="http://schemas.microsoft.com/office/powerpoint/2010/main" val="34533364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000" b="1" kern="1200">
          <a:solidFill>
            <a:schemeClr val="tx1"/>
          </a:solidFill>
          <a:latin typeface="Open Sans" panose="020B0606030504020204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na Web </a:t>
            </a:r>
            <a:r>
              <a:rPr lang="pt-BR" sz="2000" dirty="0" err="1"/>
              <a:t>of</a:t>
            </a:r>
            <a:r>
              <a:rPr lang="pt-BR" sz="2000" dirty="0"/>
              <a:t> Science, em colaboração internacional</a:t>
            </a:r>
          </a:p>
        </p:txBody>
      </p:sp>
      <p:sp>
        <p:nvSpPr>
          <p:cNvPr id="8" name="Retângulo 7">
            <a:extLst>
              <a:ext uri="{FF2B5EF4-FFF2-40B4-BE49-F238E27FC236}">
                <a16:creationId xmlns:a16="http://schemas.microsoft.com/office/drawing/2014/main" id="{1C57B0F2-D40D-455A-A22F-49D16F5413EC}"/>
              </a:ext>
            </a:extLst>
          </p:cNvPr>
          <p:cNvSpPr/>
          <p:nvPr/>
        </p:nvSpPr>
        <p:spPr>
          <a:xfrm rot="5400000">
            <a:off x="2633328" y="3384575"/>
            <a:ext cx="829341" cy="609600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11" name="CaixaDeTexto 10">
            <a:extLst>
              <a:ext uri="{FF2B5EF4-FFF2-40B4-BE49-F238E27FC236}">
                <a16:creationId xmlns:a16="http://schemas.microsoft.com/office/drawing/2014/main" id="{817A6A0E-9CDA-47AF-BAA7-1478E9B16A0C}"/>
              </a:ext>
            </a:extLst>
          </p:cNvPr>
          <p:cNvSpPr txBox="1"/>
          <p:nvPr/>
        </p:nvSpPr>
        <p:spPr>
          <a:xfrm>
            <a:off x="425182" y="883519"/>
            <a:ext cx="1134163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Busca realizada na Web </a:t>
            </a:r>
            <a:r>
              <a:rPr lang="pt-BR" sz="2000" dirty="0" err="1">
                <a:latin typeface="Open Sans" panose="020B0606030504020204"/>
              </a:rPr>
              <a:t>of</a:t>
            </a:r>
            <a:r>
              <a:rPr lang="pt-BR" sz="2000" dirty="0">
                <a:latin typeface="Open Sans" panose="020B0606030504020204"/>
              </a:rPr>
              <a:t> Science em 21/02/2019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Total: 20063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 err="1">
                <a:latin typeface="Open Sans" panose="020B0606030504020204"/>
              </a:rPr>
              <a:t>Article</a:t>
            </a:r>
            <a:r>
              <a:rPr lang="pt-BR" sz="2000" dirty="0">
                <a:latin typeface="Open Sans" panose="020B0606030504020204"/>
              </a:rPr>
              <a:t>, </a:t>
            </a:r>
            <a:r>
              <a:rPr lang="pt-BR" sz="2000" dirty="0" err="1">
                <a:latin typeface="Open Sans" panose="020B0606030504020204"/>
              </a:rPr>
              <a:t>Letters</a:t>
            </a:r>
            <a:r>
              <a:rPr lang="pt-BR" sz="2000" dirty="0">
                <a:latin typeface="Open Sans" panose="020B0606030504020204"/>
              </a:rPr>
              <a:t>, Notes, Reviews (</a:t>
            </a:r>
            <a:r>
              <a:rPr lang="pt-BR" sz="2000" dirty="0" err="1">
                <a:latin typeface="Open Sans" panose="020B0606030504020204"/>
              </a:rPr>
              <a:t>Proceedings</a:t>
            </a:r>
            <a:r>
              <a:rPr lang="pt-BR" sz="2000" dirty="0">
                <a:latin typeface="Open Sans" panose="020B0606030504020204"/>
              </a:rPr>
              <a:t> </a:t>
            </a:r>
            <a:r>
              <a:rPr lang="pt-BR" sz="2000" dirty="0" err="1">
                <a:latin typeface="Open Sans" panose="020B0606030504020204"/>
              </a:rPr>
              <a:t>excluded</a:t>
            </a:r>
            <a:r>
              <a:rPr lang="pt-BR" sz="2000" dirty="0">
                <a:latin typeface="Open Sans" panose="020B0606030504020204"/>
              </a:rPr>
              <a:t>): 16364 </a:t>
            </a:r>
            <a:r>
              <a:rPr lang="pt-BR" sz="2000" dirty="0" err="1">
                <a:latin typeface="Open Sans" panose="020B0606030504020204"/>
              </a:rPr>
              <a:t>papers</a:t>
            </a: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pt-BR" sz="2000" dirty="0">
              <a:latin typeface="Open Sans" panose="020B0606030504020204"/>
            </a:endParaRPr>
          </a:p>
          <a:p>
            <a:pPr marL="285750" indent="-285750" algn="just">
              <a:buFont typeface="Wingdings" panose="05000000000000000000" pitchFamily="2" charset="2"/>
              <a:buChar char="q"/>
            </a:pPr>
            <a:r>
              <a:rPr lang="pt-BR" sz="2000" dirty="0">
                <a:latin typeface="Open Sans" panose="020B0606030504020204"/>
              </a:rPr>
              <a:t>Expressão de busca utilizada disponível em http://spdi.ufscar.</a:t>
            </a:r>
            <a:r>
              <a:rPr lang="pt-BR" sz="2000" dirty="0"/>
              <a:t>br/</a:t>
            </a:r>
            <a:endParaRPr lang="pt-BR" sz="2000" dirty="0">
              <a:latin typeface="Open Sans" panose="020B0606030504020204"/>
            </a:endParaRPr>
          </a:p>
        </p:txBody>
      </p:sp>
    </p:spTree>
    <p:extLst>
      <p:ext uri="{BB962C8B-B14F-4D97-AF65-F5344CB8AC3E}">
        <p14:creationId xmlns:p14="http://schemas.microsoft.com/office/powerpoint/2010/main" val="30692963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Centre </a:t>
            </a:r>
            <a:r>
              <a:rPr lang="pt-BR" dirty="0" err="1"/>
              <a:t>National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Recherche</a:t>
            </a:r>
            <a:r>
              <a:rPr lang="pt-BR" dirty="0"/>
              <a:t> </a:t>
            </a:r>
            <a:r>
              <a:rPr lang="pt-BR" dirty="0" err="1"/>
              <a:t>Scientifique</a:t>
            </a:r>
            <a:r>
              <a:rPr lang="pt-BR" dirty="0"/>
              <a:t> (CNRS),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A245DF4A-AD7A-4992-B1E6-2156EC4EF12B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8584168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93945244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Pierre-et-Marie-Curie</a:t>
            </a:r>
            <a:br>
              <a:rPr lang="pt-BR" dirty="0"/>
            </a:br>
            <a:r>
              <a:rPr lang="pt-BR" dirty="0"/>
              <a:t>(Paris 6), </a:t>
            </a:r>
            <a:r>
              <a:rPr lang="pt-BR" sz="2000" dirty="0"/>
              <a:t>por ano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9D9AB660-1FE5-4D3F-A9DB-BD196B44F4D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679434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1517485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Université</a:t>
            </a:r>
            <a:r>
              <a:rPr lang="pt-BR" dirty="0"/>
              <a:t> Pierre-et-Marie-Curie</a:t>
            </a:r>
            <a:br>
              <a:rPr lang="pt-BR" dirty="0"/>
            </a:br>
            <a:r>
              <a:rPr lang="pt-BR" dirty="0"/>
              <a:t>(Paris 6),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23772F7C-8135-4C97-8A51-47CC2E8D85C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8438583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280973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Pierre-et-Marie-Curie</a:t>
            </a:r>
            <a:br>
              <a:rPr lang="pt-BR" dirty="0"/>
            </a:br>
            <a:r>
              <a:rPr lang="pt-BR" dirty="0"/>
              <a:t>(Paris 6),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439DA47D-ABD2-43D6-8EB0-E97277F48D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299021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998287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Grenoble Alpes (UGA)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2D80213B-C524-4B4E-9A41-AD8581609F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3487439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8587243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Université</a:t>
            </a:r>
            <a:r>
              <a:rPr lang="pt-BR" dirty="0"/>
              <a:t> Grenoble Alpes (UGA),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94B4AC-FA4F-463A-8F9F-E558077F1DB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39628834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5032626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Grenoble Alpes (UGA),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7" name="Gráfico 6">
            <a:extLst>
              <a:ext uri="{FF2B5EF4-FFF2-40B4-BE49-F238E27FC236}">
                <a16:creationId xmlns:a16="http://schemas.microsoft.com/office/drawing/2014/main" id="{9627A5C3-A1C3-442D-9D93-53E27D374373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851847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5179395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Paris Diderot (Paris 7)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0C8FBF6F-7D53-4BAD-A87E-E2720B32B6C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701927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512577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</a:t>
            </a:r>
            <a:r>
              <a:rPr lang="pt-BR" dirty="0" err="1"/>
              <a:t>Université</a:t>
            </a:r>
            <a:r>
              <a:rPr lang="pt-BR" dirty="0"/>
              <a:t> Paris Diderot (Paris 7),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85C43C66-31C4-44E1-9EA0-65A659693AF1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76086568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94132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 err="1"/>
              <a:t>Université</a:t>
            </a:r>
            <a:r>
              <a:rPr lang="pt-BR" dirty="0"/>
              <a:t> Paris Diderot (Paris 7),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258121BF-00C7-4B94-AC2E-895DF85B1C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6950326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087392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C00664B-6438-4A55-8BF1-3D23CDDF19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internacional, por país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9033485-D8A6-4126-B6DB-3234B7358C4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02161681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1126183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Aix-Marseille </a:t>
            </a:r>
            <a:r>
              <a:rPr lang="pt-BR" dirty="0" err="1"/>
              <a:t>Université</a:t>
            </a:r>
            <a:r>
              <a:rPr lang="pt-BR" dirty="0"/>
              <a:t> (AMU)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D118C83F-7428-4BB5-A66D-895A1DC9ED6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4188285526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3652672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Aix-Marseille </a:t>
            </a:r>
            <a:r>
              <a:rPr lang="pt-BR" dirty="0" err="1"/>
              <a:t>Université</a:t>
            </a:r>
            <a:r>
              <a:rPr lang="pt-BR" dirty="0"/>
              <a:t> (AMU),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35D54DAE-FE17-4A59-BA11-3E97EF6F716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58572612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048007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Aix-Marseille </a:t>
            </a:r>
            <a:r>
              <a:rPr lang="pt-BR" dirty="0" err="1"/>
              <a:t>Université</a:t>
            </a:r>
            <a:r>
              <a:rPr lang="pt-BR" dirty="0"/>
              <a:t> (AMU),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677A6617-1C94-4C6F-BB04-77536913A4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196376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5376374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Agrupar 17">
            <a:extLst>
              <a:ext uri="{FF2B5EF4-FFF2-40B4-BE49-F238E27FC236}">
                <a16:creationId xmlns:a16="http://schemas.microsoft.com/office/drawing/2014/main" id="{7976DED0-609F-4DA4-9FE9-CF783015C145}"/>
              </a:ext>
            </a:extLst>
          </p:cNvPr>
          <p:cNvGrpSpPr/>
          <p:nvPr/>
        </p:nvGrpSpPr>
        <p:grpSpPr>
          <a:xfrm>
            <a:off x="-2" y="-1"/>
            <a:ext cx="12181492" cy="6847247"/>
            <a:chOff x="-2" y="-1"/>
            <a:chExt cx="12181492" cy="6847247"/>
          </a:xfrm>
          <a:solidFill>
            <a:schemeClr val="bg1"/>
          </a:solidFill>
        </p:grpSpPr>
        <p:grpSp>
          <p:nvGrpSpPr>
            <p:cNvPr id="19" name="Agrupar 18">
              <a:extLst>
                <a:ext uri="{FF2B5EF4-FFF2-40B4-BE49-F238E27FC236}">
                  <a16:creationId xmlns:a16="http://schemas.microsoft.com/office/drawing/2014/main" id="{E16FB194-A412-4AD8-9E53-490C1057A5E1}"/>
                </a:ext>
              </a:extLst>
            </p:cNvPr>
            <p:cNvGrpSpPr/>
            <p:nvPr/>
          </p:nvGrpSpPr>
          <p:grpSpPr>
            <a:xfrm>
              <a:off x="-2" y="2365744"/>
              <a:ext cx="12181369" cy="4481502"/>
              <a:chOff x="-2" y="2365744"/>
              <a:chExt cx="12181369" cy="4481502"/>
            </a:xfrm>
            <a:grpFill/>
          </p:grpSpPr>
          <p:sp>
            <p:nvSpPr>
              <p:cNvPr id="22" name="Retângulo 21">
                <a:extLst>
                  <a:ext uri="{FF2B5EF4-FFF2-40B4-BE49-F238E27FC236}">
                    <a16:creationId xmlns:a16="http://schemas.microsoft.com/office/drawing/2014/main" id="{D936A578-C1A1-4B13-A084-B0DBA5A1F6A6}"/>
                  </a:ext>
                </a:extLst>
              </p:cNvPr>
              <p:cNvSpPr/>
              <p:nvPr/>
            </p:nvSpPr>
            <p:spPr>
              <a:xfrm rot="5400000">
                <a:off x="5676011" y="341892"/>
                <a:ext cx="829341" cy="12181367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3" name="Retângulo 22">
                <a:extLst>
                  <a:ext uri="{FF2B5EF4-FFF2-40B4-BE49-F238E27FC236}">
                    <a16:creationId xmlns:a16="http://schemas.microsoft.com/office/drawing/2014/main" id="{C5816D09-4EAC-4360-997D-FF9BA91A5C26}"/>
                  </a:ext>
                </a:extLst>
              </p:cNvPr>
              <p:cNvSpPr/>
              <p:nvPr/>
            </p:nvSpPr>
            <p:spPr>
              <a:xfrm>
                <a:off x="0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  <p:sp>
            <p:nvSpPr>
              <p:cNvPr id="24" name="Retângulo 23">
                <a:extLst>
                  <a:ext uri="{FF2B5EF4-FFF2-40B4-BE49-F238E27FC236}">
                    <a16:creationId xmlns:a16="http://schemas.microsoft.com/office/drawing/2014/main" id="{CFAE87B3-9736-46BE-8028-9D1F9C88C57E}"/>
                  </a:ext>
                </a:extLst>
              </p:cNvPr>
              <p:cNvSpPr/>
              <p:nvPr/>
            </p:nvSpPr>
            <p:spPr>
              <a:xfrm>
                <a:off x="11352026" y="2365744"/>
                <a:ext cx="829341" cy="2105246"/>
              </a:xfrm>
              <a:prstGeom prst="rect">
                <a:avLst/>
              </a:prstGeom>
              <a:grpFill/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pt-BR"/>
              </a:p>
            </p:txBody>
          </p:sp>
        </p:grpSp>
        <p:sp>
          <p:nvSpPr>
            <p:cNvPr id="20" name="Retângulo 19">
              <a:extLst>
                <a:ext uri="{FF2B5EF4-FFF2-40B4-BE49-F238E27FC236}">
                  <a16:creationId xmlns:a16="http://schemas.microsoft.com/office/drawing/2014/main" id="{452FB54A-BDFE-4E9C-8675-C399AD9103BF}"/>
                </a:ext>
              </a:extLst>
            </p:cNvPr>
            <p:cNvSpPr/>
            <p:nvPr/>
          </p:nvSpPr>
          <p:spPr>
            <a:xfrm>
              <a:off x="0" y="1"/>
              <a:ext cx="414672" cy="883518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  <p:sp>
          <p:nvSpPr>
            <p:cNvPr id="21" name="Retângulo 20">
              <a:extLst>
                <a:ext uri="{FF2B5EF4-FFF2-40B4-BE49-F238E27FC236}">
                  <a16:creationId xmlns:a16="http://schemas.microsoft.com/office/drawing/2014/main" id="{14C99F2B-1D9B-4797-A697-285E27454C92}"/>
                </a:ext>
              </a:extLst>
            </p:cNvPr>
            <p:cNvSpPr/>
            <p:nvPr/>
          </p:nvSpPr>
          <p:spPr>
            <a:xfrm>
              <a:off x="11766818" y="-1"/>
              <a:ext cx="414672" cy="883519"/>
            </a:xfrm>
            <a:prstGeom prst="rect">
              <a:avLst/>
            </a:prstGeom>
            <a:grp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pt-BR"/>
            </a:p>
          </p:txBody>
        </p:sp>
      </p:grpSp>
      <p:sp>
        <p:nvSpPr>
          <p:cNvPr id="12" name="Título 1">
            <a:extLst>
              <a:ext uri="{FF2B5EF4-FFF2-40B4-BE49-F238E27FC236}">
                <a16:creationId xmlns:a16="http://schemas.microsoft.com/office/drawing/2014/main" id="{A66ED242-DB48-42EB-967E-7FA556E3599D}"/>
              </a:ext>
            </a:extLst>
          </p:cNvPr>
          <p:cNvSpPr txBox="1">
            <a:spLocks/>
          </p:cNvSpPr>
          <p:nvPr/>
        </p:nvSpPr>
        <p:spPr>
          <a:xfrm>
            <a:off x="829341" y="53164"/>
            <a:ext cx="10522685" cy="6751672"/>
          </a:xfrm>
          <a:prstGeom prst="rect">
            <a:avLst/>
          </a:prstGeom>
          <a:noFill/>
          <a:ln w="31750" cap="sq">
            <a:noFill/>
            <a:miter lim="800000"/>
          </a:ln>
        </p:spPr>
        <p:txBody>
          <a:bodyPr vert="horz" lIns="182880" tIns="182880" rIns="182880" bIns="18288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2000" kern="1200" cap="all" spc="200" baseline="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UFSCar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Universidade Federal de São Carlos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SPDI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Planejamento e Desenvolvimento Institucionais</a:t>
            </a: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sz="3200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SRInter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Secretaria Geral de Relações Internacionais</a:t>
            </a: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Planejamento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Leandro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Innocentini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Lopes de Faria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Maria Estela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Antonioli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Pisani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Canevarolo</a:t>
            </a: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endParaRPr lang="pt-BR" cap="none" dirty="0">
              <a:latin typeface="Open Sans" panose="020B0606030504020204" pitchFamily="34" charset="0"/>
              <a:ea typeface="Open Sans" panose="020B0606030504020204" pitchFamily="34" charset="0"/>
              <a:cs typeface="Open Sans" panose="020B0606030504020204" pitchFamily="34" charset="0"/>
            </a:endParaRPr>
          </a:p>
          <a:p>
            <a:pPr algn="l">
              <a:lnSpc>
                <a:spcPct val="100000"/>
              </a:lnSpc>
            </a:pPr>
            <a:r>
              <a:rPr lang="pt-BR" b="1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Execução</a:t>
            </a:r>
          </a:p>
          <a:p>
            <a:pPr algn="l">
              <a:lnSpc>
                <a:spcPct val="100000"/>
              </a:lnSpc>
            </a:pP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Felipe </a:t>
            </a:r>
            <a:r>
              <a:rPr lang="pt-BR" cap="none" dirty="0" err="1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Nachabe</a:t>
            </a:r>
            <a:r>
              <a:rPr lang="pt-BR" cap="none" dirty="0">
                <a:latin typeface="Open Sans" panose="020B0606030504020204" pitchFamily="34" charset="0"/>
                <a:ea typeface="Open Sans" panose="020B0606030504020204" pitchFamily="34" charset="0"/>
                <a:cs typeface="Open Sans" panose="020B0606030504020204" pitchFamily="34" charset="0"/>
              </a:rPr>
              <a:t> dos Santos</a:t>
            </a:r>
          </a:p>
        </p:txBody>
      </p:sp>
    </p:spTree>
    <p:extLst>
      <p:ext uri="{BB962C8B-B14F-4D97-AF65-F5344CB8AC3E}">
        <p14:creationId xmlns:p14="http://schemas.microsoft.com/office/powerpoint/2010/main" val="17623853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da França, por ano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89A96E24-5230-41BE-BFCB-89CACA26BD12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0306309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904410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França,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912B90C1-E529-427D-B199-62140F33661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1844061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72430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França, </a:t>
            </a:r>
            <a:r>
              <a:rPr lang="pt-BR" sz="2000" dirty="0"/>
              <a:t>por autor</a:t>
            </a:r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2211D8FC-EA7C-42E3-8A35-EF7FC6029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870282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30202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Título 22">
            <a:extLst>
              <a:ext uri="{FF2B5EF4-FFF2-40B4-BE49-F238E27FC236}">
                <a16:creationId xmlns:a16="http://schemas.microsoft.com/office/drawing/2014/main" id="{A0ED7597-D9D7-4EFA-BB10-40EEF810AE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instituições </a:t>
            </a:r>
            <a:r>
              <a:rPr lang="pt-BR" dirty="0"/>
              <a:t>da França, </a:t>
            </a:r>
            <a:r>
              <a:rPr lang="pt-BR" sz="2000" dirty="0"/>
              <a:t>por palavra-chave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FBF9F354-08E5-4612-88E0-325F75AFCC8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4741476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950113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819538D-87B3-4287-B7B0-94EC3EC6A1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4672" y="54180"/>
            <a:ext cx="11352146" cy="829339"/>
          </a:xfrm>
        </p:spPr>
        <p:txBody>
          <a:bodyPr>
            <a:normAutofit/>
          </a:bodyPr>
          <a:lstStyle/>
          <a:p>
            <a:r>
              <a:rPr lang="pt-BR" dirty="0"/>
              <a:t>Publicações da </a:t>
            </a:r>
            <a:r>
              <a:rPr lang="pt-BR" cap="none" dirty="0"/>
              <a:t>UFSCar</a:t>
            </a:r>
            <a:r>
              <a:rPr lang="pt-BR" dirty="0"/>
              <a:t> em colaboração com instituições da França, por instituição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37F1F0A4-D7FF-4016-855B-6FA90FD9474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79743815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6953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com </a:t>
            </a:r>
            <a:r>
              <a:rPr lang="pt-BR" dirty="0"/>
              <a:t>Centre </a:t>
            </a:r>
            <a:r>
              <a:rPr lang="pt-BR" dirty="0" err="1"/>
              <a:t>National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Recherche</a:t>
            </a:r>
            <a:r>
              <a:rPr lang="pt-BR" dirty="0"/>
              <a:t> </a:t>
            </a:r>
            <a:r>
              <a:rPr lang="pt-BR" dirty="0" err="1"/>
              <a:t>Scientifique</a:t>
            </a:r>
            <a:r>
              <a:rPr lang="pt-BR" dirty="0"/>
              <a:t> (CNRS)</a:t>
            </a:r>
            <a:r>
              <a:rPr lang="pt-BR" sz="2000" dirty="0"/>
              <a:t>, por ano</a:t>
            </a:r>
          </a:p>
        </p:txBody>
      </p:sp>
      <p:graphicFrame>
        <p:nvGraphicFramePr>
          <p:cNvPr id="6" name="Gráfico 5">
            <a:extLst>
              <a:ext uri="{FF2B5EF4-FFF2-40B4-BE49-F238E27FC236}">
                <a16:creationId xmlns:a16="http://schemas.microsoft.com/office/drawing/2014/main" id="{EBB93D37-9171-4B9C-8F63-96DF13A31E1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6474537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493341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C803BF9-D547-46B1-A2B1-E6B0EC740C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pt-BR" sz="2000" dirty="0"/>
              <a:t>Publicações da </a:t>
            </a:r>
            <a:r>
              <a:rPr lang="pt-BR" sz="2000" cap="none" dirty="0"/>
              <a:t>UFSCar</a:t>
            </a:r>
            <a:r>
              <a:rPr lang="pt-BR" sz="2000" dirty="0"/>
              <a:t> em colaboração </a:t>
            </a:r>
            <a:r>
              <a:rPr lang="pt-BR" dirty="0"/>
              <a:t>com Centre </a:t>
            </a:r>
            <a:r>
              <a:rPr lang="pt-BR" dirty="0" err="1"/>
              <a:t>National</a:t>
            </a:r>
            <a:r>
              <a:rPr lang="pt-BR" dirty="0"/>
              <a:t> de </a:t>
            </a:r>
            <a:r>
              <a:rPr lang="pt-BR" dirty="0" err="1"/>
              <a:t>la</a:t>
            </a:r>
            <a:r>
              <a:rPr lang="pt-BR" dirty="0"/>
              <a:t> </a:t>
            </a:r>
            <a:r>
              <a:rPr lang="pt-BR" dirty="0" err="1"/>
              <a:t>Recherche</a:t>
            </a:r>
            <a:r>
              <a:rPr lang="pt-BR" dirty="0"/>
              <a:t> </a:t>
            </a:r>
            <a:r>
              <a:rPr lang="pt-BR" dirty="0" err="1"/>
              <a:t>Scientifique</a:t>
            </a:r>
            <a:r>
              <a:rPr lang="pt-BR" dirty="0"/>
              <a:t> (CNRS), </a:t>
            </a:r>
            <a:r>
              <a:rPr lang="pt-BR" sz="2000" dirty="0"/>
              <a:t>por área</a:t>
            </a:r>
          </a:p>
        </p:txBody>
      </p:sp>
      <p:graphicFrame>
        <p:nvGraphicFramePr>
          <p:cNvPr id="4" name="Gráfico 3">
            <a:extLst>
              <a:ext uri="{FF2B5EF4-FFF2-40B4-BE49-F238E27FC236}">
                <a16:creationId xmlns:a16="http://schemas.microsoft.com/office/drawing/2014/main" id="{1ECA5C07-73A4-4D28-BFB1-44658771EE0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57738011"/>
              </p:ext>
            </p:extLst>
          </p:nvPr>
        </p:nvGraphicFramePr>
        <p:xfrm>
          <a:off x="1056000" y="909000"/>
          <a:ext cx="10080000" cy="50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80582783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Personalizada 2">
      <a:majorFont>
        <a:latin typeface="Open Sans"/>
        <a:ea typeface=""/>
        <a:cs typeface=""/>
      </a:majorFont>
      <a:minorFont>
        <a:latin typeface="Ope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422</TotalTime>
  <Words>356</Words>
  <Application>Microsoft Office PowerPoint</Application>
  <PresentationFormat>Widescreen</PresentationFormat>
  <Paragraphs>46</Paragraphs>
  <Slides>23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23</vt:i4>
      </vt:variant>
    </vt:vector>
  </HeadingPairs>
  <TitlesOfParts>
    <vt:vector size="28" baseType="lpstr">
      <vt:lpstr>Arial</vt:lpstr>
      <vt:lpstr>Calibri</vt:lpstr>
      <vt:lpstr>Open Sans</vt:lpstr>
      <vt:lpstr>Wingdings</vt:lpstr>
      <vt:lpstr>Tema do Office</vt:lpstr>
      <vt:lpstr>Publicações da UFSCar na Web of Science, em colaboração internacional</vt:lpstr>
      <vt:lpstr>Publicações da UFSCar em colaboração internacional, por país</vt:lpstr>
      <vt:lpstr>Publicações da UFSCar em colaboração com instituições da França, por ano</vt:lpstr>
      <vt:lpstr>Publicações da UFSCar em colaboração com instituições da França, por área</vt:lpstr>
      <vt:lpstr>Publicações da UFSCar em colaboração com instituições da França, por autor</vt:lpstr>
      <vt:lpstr>Publicações da UFSCar em colaboração com instituições da França, por palavra-chave</vt:lpstr>
      <vt:lpstr>Publicações da UFSCar em colaboração com instituições da França, por instituição</vt:lpstr>
      <vt:lpstr>Publicações da UFSCar em colaboração com Centre National de la Recherche Scientifique (CNRS), por ano</vt:lpstr>
      <vt:lpstr>Publicações da UFSCar em colaboração com Centre National de la Recherche Scientifique (CNRS), por área</vt:lpstr>
      <vt:lpstr>Publicações da UFSCar em colaboração com Centre National de la Recherche Scientifique (CNRS), por autor</vt:lpstr>
      <vt:lpstr>Publicações da UFSCar em colaboração com Université Pierre-et-Marie-Curie (Paris 6), por ano</vt:lpstr>
      <vt:lpstr>Publicações da UFSCar em colaboração com Université Pierre-et-Marie-Curie (Paris 6), por área</vt:lpstr>
      <vt:lpstr>Publicações da UFSCar em colaboração com Université Pierre-et-Marie-Curie (Paris 6), por autor</vt:lpstr>
      <vt:lpstr>Publicações da UFSCar em colaboração com Université Grenoble Alpes (UGA), por ano</vt:lpstr>
      <vt:lpstr>Publicações da UFSCar em colaboração com Université Grenoble Alpes (UGA), por área</vt:lpstr>
      <vt:lpstr>Publicações da UFSCar em colaboração com Université Grenoble Alpes (UGA), por autor</vt:lpstr>
      <vt:lpstr>Publicações da UFSCar em colaboração com Université Paris Diderot (Paris 7), por ano</vt:lpstr>
      <vt:lpstr>Publicações da UFSCar em colaboração com Université Paris Diderot (Paris 7), por área</vt:lpstr>
      <vt:lpstr>Publicações da UFSCar em colaboração com Université Paris Diderot (Paris 7), por autor</vt:lpstr>
      <vt:lpstr>Publicações da UFSCar em colaboração com Aix-Marseille Université (AMU), por ano</vt:lpstr>
      <vt:lpstr>Publicações da UFSCar em colaboração com Aix-Marseille Université (AMU), por área</vt:lpstr>
      <vt:lpstr>Publicações da UFSCar em colaboração com Aix-Marseille Université (AMU), por autor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Leandro Innocentini Lopes de Faria</dc:creator>
  <cp:lastModifiedBy>SPDI UFSCar</cp:lastModifiedBy>
  <cp:revision>66</cp:revision>
  <dcterms:created xsi:type="dcterms:W3CDTF">2018-06-12T14:18:58Z</dcterms:created>
  <dcterms:modified xsi:type="dcterms:W3CDTF">2019-03-12T12:29:19Z</dcterms:modified>
</cp:coreProperties>
</file>