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5"/>
  </p:handoutMasterIdLst>
  <p:sldIdLst>
    <p:sldId id="281" r:id="rId2"/>
    <p:sldId id="282" r:id="rId3"/>
    <p:sldId id="284" r:id="rId4"/>
    <p:sldId id="285" r:id="rId5"/>
    <p:sldId id="286" r:id="rId6"/>
    <p:sldId id="260" r:id="rId7"/>
    <p:sldId id="261" r:id="rId8"/>
    <p:sldId id="259" r:id="rId9"/>
    <p:sldId id="278" r:id="rId10"/>
    <p:sldId id="283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57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It&#225;lia-Dado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Total!$B$1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FB14-4CDF-B550-1E7E42875C4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Total!$D$3:$D$12</c:f>
              <c:strCache>
                <c:ptCount val="10"/>
                <c:pt idx="0">
                  <c:v>USA</c:v>
                </c:pt>
                <c:pt idx="1">
                  <c:v>Spain</c:v>
                </c:pt>
                <c:pt idx="2">
                  <c:v>United Kingdom</c:v>
                </c:pt>
                <c:pt idx="3">
                  <c:v>Germany</c:v>
                </c:pt>
                <c:pt idx="4">
                  <c:v>France</c:v>
                </c:pt>
                <c:pt idx="5">
                  <c:v>Canada</c:v>
                </c:pt>
                <c:pt idx="6">
                  <c:v>Portugal</c:v>
                </c:pt>
                <c:pt idx="7">
                  <c:v>Italy</c:v>
                </c:pt>
                <c:pt idx="8">
                  <c:v>Argentina</c:v>
                </c:pt>
                <c:pt idx="9">
                  <c:v>Russia</c:v>
                </c:pt>
              </c:strCache>
            </c:strRef>
          </c:cat>
          <c:val>
            <c:numRef>
              <c:f>Total!$B$3:$B$12</c:f>
              <c:numCache>
                <c:formatCode>General</c:formatCode>
                <c:ptCount val="10"/>
                <c:pt idx="0">
                  <c:v>1158</c:v>
                </c:pt>
                <c:pt idx="1">
                  <c:v>521</c:v>
                </c:pt>
                <c:pt idx="2">
                  <c:v>422</c:v>
                </c:pt>
                <c:pt idx="3">
                  <c:v>391</c:v>
                </c:pt>
                <c:pt idx="4">
                  <c:v>375</c:v>
                </c:pt>
                <c:pt idx="5">
                  <c:v>300</c:v>
                </c:pt>
                <c:pt idx="6">
                  <c:v>230</c:v>
                </c:pt>
                <c:pt idx="7">
                  <c:v>196</c:v>
                </c:pt>
                <c:pt idx="8">
                  <c:v>157</c:v>
                </c:pt>
                <c:pt idx="9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14-4CDF-B550-1E7E42875C4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65621392"/>
        <c:axId val="567567088"/>
      </c:bar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  <c:max val="1200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580674288966944E-2"/>
          <c:y val="6.2386458333333332E-2"/>
          <c:w val="0.90587196167156614"/>
          <c:h val="0.7899177083333333"/>
        </c:manualLayout>
      </c:layout>
      <c:lineChart>
        <c:grouping val="standard"/>
        <c:varyColors val="0"/>
        <c:ser>
          <c:idx val="0"/>
          <c:order val="0"/>
          <c:tx>
            <c:strRef>
              <c:f>Unife!$B$17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Unife!$D$19:$D$28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Unife!$B$19:$B$28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06B-4619-90DD-657C456B34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3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Unife!$G$17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Unife!$I$18:$I$27</c:f>
              <c:strCache>
                <c:ptCount val="10"/>
                <c:pt idx="0">
                  <c:v>chemistry, physical</c:v>
                </c:pt>
                <c:pt idx="1">
                  <c:v>chemistry, organic</c:v>
                </c:pt>
                <c:pt idx="2">
                  <c:v>materials science, biomaterials</c:v>
                </c:pt>
                <c:pt idx="3">
                  <c:v>biochemistry &amp; molecular biology</c:v>
                </c:pt>
                <c:pt idx="4">
                  <c:v>chemistry, inorganic &amp; nuclear</c:v>
                </c:pt>
                <c:pt idx="5">
                  <c:v>chemistry, multidisciplinary</c:v>
                </c:pt>
                <c:pt idx="6">
                  <c:v>crystallography</c:v>
                </c:pt>
                <c:pt idx="7">
                  <c:v>endocrinology &amp; metabolism</c:v>
                </c:pt>
                <c:pt idx="8">
                  <c:v>engineering, biomedical</c:v>
                </c:pt>
                <c:pt idx="9">
                  <c:v>immunology</c:v>
                </c:pt>
              </c:strCache>
            </c:strRef>
          </c:cat>
          <c:val>
            <c:numRef>
              <c:f>Unife!$G$18:$G$27</c:f>
              <c:numCache>
                <c:formatCode>General</c:formatCode>
                <c:ptCount val="10"/>
                <c:pt idx="0">
                  <c:v>17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89-4C14-A6BB-9B6C0C5914D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Unife!$L$17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Unife!$N$18:$N$27</c:f>
              <c:strCache>
                <c:ptCount val="10"/>
                <c:pt idx="0">
                  <c:v>DAL COLLE, M</c:v>
                </c:pt>
                <c:pt idx="1">
                  <c:v>OLIVATO, PR</c:v>
                </c:pt>
                <c:pt idx="2">
                  <c:v>ZUKERMAN-SCHPECTOR, J</c:v>
                </c:pt>
                <c:pt idx="3">
                  <c:v>RITTNER, R</c:v>
                </c:pt>
                <c:pt idx="4">
                  <c:v>RODRIGUES, A</c:v>
                </c:pt>
                <c:pt idx="5">
                  <c:v>VINHATO, E</c:v>
                </c:pt>
                <c:pt idx="6">
                  <c:v>CERQUEIRA, CR</c:v>
                </c:pt>
                <c:pt idx="7">
                  <c:v>REIS, AKCA</c:v>
                </c:pt>
                <c:pt idx="8">
                  <c:v>DISTEFANO, G</c:v>
                </c:pt>
                <c:pt idx="9">
                  <c:v>RODRIGUES, DNS</c:v>
                </c:pt>
              </c:strCache>
            </c:strRef>
          </c:cat>
          <c:val>
            <c:numRef>
              <c:f>Unife!$L$18:$L$27</c:f>
              <c:numCache>
                <c:formatCode>General</c:formatCode>
                <c:ptCount val="10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9</c:v>
                </c:pt>
                <c:pt idx="4">
                  <c:v>7</c:v>
                </c:pt>
                <c:pt idx="5">
                  <c:v>7</c:v>
                </c:pt>
                <c:pt idx="6">
                  <c:v>6</c:v>
                </c:pt>
                <c:pt idx="7">
                  <c:v>5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20-4974-97F9-7B03776D9C1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CNR!$B$17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CNR!$D$19:$D$28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CNR!$B$19:$B$28</c:f>
              <c:numCache>
                <c:formatCode>General</c:formatCode>
                <c:ptCount val="10"/>
                <c:pt idx="0">
                  <c:v>3</c:v>
                </c:pt>
                <c:pt idx="1">
                  <c:v>3</c:v>
                </c:pt>
                <c:pt idx="2">
                  <c:v>4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60-4096-806E-2AD3B2FD9F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CNR!$G$17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CNR!$I$18:$I$27</c:f>
              <c:strCache>
                <c:ptCount val="10"/>
                <c:pt idx="0">
                  <c:v>zoology</c:v>
                </c:pt>
                <c:pt idx="1">
                  <c:v>chemistry, analytical</c:v>
                </c:pt>
                <c:pt idx="2">
                  <c:v>chemistry, physical</c:v>
                </c:pt>
                <c:pt idx="3">
                  <c:v>materials science, multidisciplinary</c:v>
                </c:pt>
                <c:pt idx="4">
                  <c:v>polymer science</c:v>
                </c:pt>
                <c:pt idx="5">
                  <c:v>spectroscopy</c:v>
                </c:pt>
                <c:pt idx="6">
                  <c:v>biology</c:v>
                </c:pt>
                <c:pt idx="7">
                  <c:v>biotechnology &amp; applied microbiology</c:v>
                </c:pt>
                <c:pt idx="8">
                  <c:v>chemistry, inorganic &amp; nuclear</c:v>
                </c:pt>
                <c:pt idx="9">
                  <c:v>environmental sciences</c:v>
                </c:pt>
              </c:strCache>
            </c:strRef>
          </c:cat>
          <c:val>
            <c:numRef>
              <c:f>CNR!$G$18:$G$27</c:f>
              <c:numCache>
                <c:formatCode>General</c:formatCode>
                <c:ptCount val="10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70-4D62-A407-0587C3A3064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  <c:max val="4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CNR!$L$17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CNR!$N$18:$N$27</c:f>
              <c:strCache>
                <c:ptCount val="10"/>
                <c:pt idx="0">
                  <c:v>BICHUETTE, ME</c:v>
                </c:pt>
                <c:pt idx="1">
                  <c:v>TAITI, S</c:v>
                </c:pt>
                <c:pt idx="2">
                  <c:v>ARAUJO, PB</c:v>
                </c:pt>
                <c:pt idx="3">
                  <c:v>CAMPOS, IS</c:v>
                </c:pt>
                <c:pt idx="4">
                  <c:v>DECANDIA, F</c:v>
                </c:pt>
                <c:pt idx="5">
                  <c:v>MARANGONI, BS</c:v>
                </c:pt>
                <c:pt idx="6">
                  <c:v>MILORI, DMBP</c:v>
                </c:pt>
                <c:pt idx="7">
                  <c:v>NICOLODELLI, G</c:v>
                </c:pt>
                <c:pt idx="8">
                  <c:v>SENESI, GS</c:v>
                </c:pt>
                <c:pt idx="9">
                  <c:v>VILLAS-BOAS, PR</c:v>
                </c:pt>
              </c:strCache>
            </c:strRef>
          </c:cat>
          <c:val>
            <c:numRef>
              <c:f>CNR!$L$18:$L$27</c:f>
              <c:numCache>
                <c:formatCode>General</c:formatCode>
                <c:ptCount val="10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F1-46F1-8F14-DFE05E40880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  <c:max val="4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Politecnico!$B$17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Politecnico!$D$19:$D$28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Politecnico!$B$19:$B$28</c:f>
              <c:numCache>
                <c:formatCode>General</c:formatCode>
                <c:ptCount val="10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6</c:v>
                </c:pt>
                <c:pt idx="4">
                  <c:v>4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18-43ED-AE43-DDE896D302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Politecnico!$G$17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Politecnico!$I$18:$I$27</c:f>
              <c:strCache>
                <c:ptCount val="10"/>
                <c:pt idx="0">
                  <c:v>multidisciplinary sciences</c:v>
                </c:pt>
                <c:pt idx="1">
                  <c:v>physiology</c:v>
                </c:pt>
                <c:pt idx="2">
                  <c:v>clinical neurology</c:v>
                </c:pt>
                <c:pt idx="3">
                  <c:v>engineering, biomedical</c:v>
                </c:pt>
                <c:pt idx="4">
                  <c:v>biophysics</c:v>
                </c:pt>
                <c:pt idx="5">
                  <c:v>rheumatology</c:v>
                </c:pt>
                <c:pt idx="6">
                  <c:v>computer science, interdisciplinary applications</c:v>
                </c:pt>
                <c:pt idx="7">
                  <c:v>mathematical &amp; computational biology</c:v>
                </c:pt>
                <c:pt idx="8">
                  <c:v>medical informatics</c:v>
                </c:pt>
                <c:pt idx="9">
                  <c:v>respiratory system</c:v>
                </c:pt>
              </c:strCache>
            </c:strRef>
          </c:cat>
          <c:val>
            <c:numRef>
              <c:f>Politecnico!$G$18:$G$27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79-4D4E-AC00-3CD9FDF5E10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Politecnico!$L$17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Politecnico!$N$18:$N$27</c:f>
              <c:strCache>
                <c:ptCount val="10"/>
                <c:pt idx="0">
                  <c:v>PORTA, A</c:v>
                </c:pt>
                <c:pt idx="1">
                  <c:v>MARCHI, A</c:v>
                </c:pt>
                <c:pt idx="2">
                  <c:v>CATAI, AM</c:v>
                </c:pt>
                <c:pt idx="3">
                  <c:v>BARBIC, F</c:v>
                </c:pt>
                <c:pt idx="4">
                  <c:v>BARI, V</c:v>
                </c:pt>
                <c:pt idx="5">
                  <c:v>BORGHI-SILVA, A</c:v>
                </c:pt>
                <c:pt idx="6">
                  <c:v>FURLAN, R</c:v>
                </c:pt>
                <c:pt idx="7">
                  <c:v>TAKAHASHI, ACM</c:v>
                </c:pt>
                <c:pt idx="8">
                  <c:v>ZAMUNER, AR</c:v>
                </c:pt>
                <c:pt idx="9">
                  <c:v>COSTA, FSM</c:v>
                </c:pt>
              </c:strCache>
            </c:strRef>
          </c:cat>
          <c:val>
            <c:numRef>
              <c:f>Politecnico!$L$18:$L$27</c:f>
              <c:numCache>
                <c:formatCode>General</c:formatCode>
                <c:ptCount val="10"/>
                <c:pt idx="0">
                  <c:v>11</c:v>
                </c:pt>
                <c:pt idx="1">
                  <c:v>10</c:v>
                </c:pt>
                <c:pt idx="2">
                  <c:v>9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BC-4267-8AC8-B6E6DFB466F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UNIPD!$B$17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UNIPD!$D$19:$D$28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UNIPD!$B$19:$B$28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2F3-4B94-9576-1A6A6FE64C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Ano!$D$3:$D$48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Ano!$B$3:$B$48</c:f>
              <c:numCache>
                <c:formatCode>General</c:formatCode>
                <c:ptCount val="46"/>
                <c:pt idx="0">
                  <c:v>29</c:v>
                </c:pt>
                <c:pt idx="1">
                  <c:v>21</c:v>
                </c:pt>
                <c:pt idx="2">
                  <c:v>22</c:v>
                </c:pt>
                <c:pt idx="3">
                  <c:v>19</c:v>
                </c:pt>
                <c:pt idx="4">
                  <c:v>24</c:v>
                </c:pt>
                <c:pt idx="5">
                  <c:v>7</c:v>
                </c:pt>
                <c:pt idx="6">
                  <c:v>13</c:v>
                </c:pt>
                <c:pt idx="7">
                  <c:v>7</c:v>
                </c:pt>
                <c:pt idx="8">
                  <c:v>5</c:v>
                </c:pt>
                <c:pt idx="9">
                  <c:v>3</c:v>
                </c:pt>
                <c:pt idx="10">
                  <c:v>5</c:v>
                </c:pt>
                <c:pt idx="11">
                  <c:v>9</c:v>
                </c:pt>
                <c:pt idx="12">
                  <c:v>6</c:v>
                </c:pt>
                <c:pt idx="13">
                  <c:v>1</c:v>
                </c:pt>
                <c:pt idx="14">
                  <c:v>5</c:v>
                </c:pt>
                <c:pt idx="15">
                  <c:v>2</c:v>
                </c:pt>
                <c:pt idx="16">
                  <c:v>1</c:v>
                </c:pt>
                <c:pt idx="17">
                  <c:v>2</c:v>
                </c:pt>
                <c:pt idx="18">
                  <c:v>0</c:v>
                </c:pt>
                <c:pt idx="19">
                  <c:v>2</c:v>
                </c:pt>
                <c:pt idx="20">
                  <c:v>2</c:v>
                </c:pt>
                <c:pt idx="21">
                  <c:v>0</c:v>
                </c:pt>
                <c:pt idx="22">
                  <c:v>1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0</c:v>
                </c:pt>
                <c:pt idx="27">
                  <c:v>4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33-4FDE-AE81-495B4F8F1A3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UNIPD!$G$17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UNIPD!$I$18:$I$27</c:f>
              <c:strCache>
                <c:ptCount val="10"/>
                <c:pt idx="0">
                  <c:v>materials science, ceramics</c:v>
                </c:pt>
                <c:pt idx="1">
                  <c:v>biochemistry &amp; molecular biology</c:v>
                </c:pt>
                <c:pt idx="2">
                  <c:v>cell biology</c:v>
                </c:pt>
                <c:pt idx="3">
                  <c:v>ecology</c:v>
                </c:pt>
                <c:pt idx="4">
                  <c:v>evolutionary biology</c:v>
                </c:pt>
                <c:pt idx="5">
                  <c:v>astronomy &amp; astrophysics</c:v>
                </c:pt>
                <c:pt idx="6">
                  <c:v>biology</c:v>
                </c:pt>
                <c:pt idx="7">
                  <c:v>engineering, chemical</c:v>
                </c:pt>
                <c:pt idx="8">
                  <c:v>physics, particles &amp; fields</c:v>
                </c:pt>
                <c:pt idx="9">
                  <c:v>acoustics</c:v>
                </c:pt>
              </c:strCache>
            </c:strRef>
          </c:cat>
          <c:val>
            <c:numRef>
              <c:f>UNIPD!$G$18:$G$27</c:f>
              <c:numCache>
                <c:formatCode>General</c:formatCode>
                <c:ptCount val="10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E9-4AD4-8C66-DAFA87B804F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UNIPD!$L$17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UNIPD!$N$18:$N$27</c:f>
              <c:strCache>
                <c:ptCount val="10"/>
                <c:pt idx="0">
                  <c:v>COLOMBO, P</c:v>
                </c:pt>
                <c:pt idx="1">
                  <c:v>CILLA, MS</c:v>
                </c:pt>
                <c:pt idx="2">
                  <c:v>MORELLI, MR</c:v>
                </c:pt>
                <c:pt idx="3">
                  <c:v>KITAMOTO, K</c:v>
                </c:pt>
                <c:pt idx="4">
                  <c:v>ABELIOVICH, H</c:v>
                </c:pt>
                <c:pt idx="5">
                  <c:v>AGOSTINIS, P</c:v>
                </c:pt>
                <c:pt idx="6">
                  <c:v>ASKEW, DS</c:v>
                </c:pt>
                <c:pt idx="7">
                  <c:v>BABA, M</c:v>
                </c:pt>
                <c:pt idx="8">
                  <c:v>BAEHRECKE, EH</c:v>
                </c:pt>
                <c:pt idx="9">
                  <c:v>BAHR, BA</c:v>
                </c:pt>
              </c:strCache>
            </c:strRef>
          </c:cat>
          <c:val>
            <c:numRef>
              <c:f>UNIPD!$L$18:$L$27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D6-448F-BDCD-8A482E5AD94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Área!$B$1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Área!$D$2:$D$11</c:f>
              <c:strCache>
                <c:ptCount val="10"/>
                <c:pt idx="0">
                  <c:v>chemistry, physical</c:v>
                </c:pt>
                <c:pt idx="1">
                  <c:v>materials science, multidisciplinary</c:v>
                </c:pt>
                <c:pt idx="2">
                  <c:v>optics</c:v>
                </c:pt>
                <c:pt idx="3">
                  <c:v>physiology</c:v>
                </c:pt>
                <c:pt idx="4">
                  <c:v>physics, applied</c:v>
                </c:pt>
                <c:pt idx="5">
                  <c:v>engineering, biomedical</c:v>
                </c:pt>
                <c:pt idx="6">
                  <c:v>cardiac &amp; cardiovascular systems</c:v>
                </c:pt>
                <c:pt idx="7">
                  <c:v>multidisciplinary sciences</c:v>
                </c:pt>
                <c:pt idx="8">
                  <c:v>neurosciences</c:v>
                </c:pt>
                <c:pt idx="9">
                  <c:v>physics, atomic, molecular &amp; chemical</c:v>
                </c:pt>
              </c:strCache>
            </c:strRef>
          </c:cat>
          <c:val>
            <c:numRef>
              <c:f>Área!$B$2:$B$11</c:f>
              <c:numCache>
                <c:formatCode>General</c:formatCode>
                <c:ptCount val="10"/>
                <c:pt idx="0">
                  <c:v>26</c:v>
                </c:pt>
                <c:pt idx="1">
                  <c:v>18</c:v>
                </c:pt>
                <c:pt idx="2">
                  <c:v>11</c:v>
                </c:pt>
                <c:pt idx="3">
                  <c:v>11</c:v>
                </c:pt>
                <c:pt idx="4">
                  <c:v>10</c:v>
                </c:pt>
                <c:pt idx="5">
                  <c:v>9</c:v>
                </c:pt>
                <c:pt idx="6">
                  <c:v>8</c:v>
                </c:pt>
                <c:pt idx="7">
                  <c:v>8</c:v>
                </c:pt>
                <c:pt idx="8">
                  <c:v>8</c:v>
                </c:pt>
                <c:pt idx="9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1E-4D0B-8588-1C0A65252B0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Autor!$B$1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Autor!$D$2:$D$11</c:f>
              <c:strCache>
                <c:ptCount val="10"/>
                <c:pt idx="0">
                  <c:v>PORTA, A</c:v>
                </c:pt>
                <c:pt idx="1">
                  <c:v>CATAI, AM</c:v>
                </c:pt>
                <c:pt idx="2">
                  <c:v>OLIVATO, PR</c:v>
                </c:pt>
                <c:pt idx="3">
                  <c:v>ZUKERMAN-SCHPECTOR, J</c:v>
                </c:pt>
                <c:pt idx="4">
                  <c:v>DAL COLLE, M</c:v>
                </c:pt>
                <c:pt idx="5">
                  <c:v>TAKAHASHI, ACM</c:v>
                </c:pt>
                <c:pt idx="6">
                  <c:v>BORGHI-SILVA, A</c:v>
                </c:pt>
                <c:pt idx="7">
                  <c:v>MARCHI, A</c:v>
                </c:pt>
                <c:pt idx="8">
                  <c:v>BARI, V</c:v>
                </c:pt>
                <c:pt idx="9">
                  <c:v>MONTANO, N</c:v>
                </c:pt>
              </c:strCache>
            </c:strRef>
          </c:cat>
          <c:val>
            <c:numRef>
              <c:f>Autor!$B$2:$B$11</c:f>
              <c:numCache>
                <c:formatCode>General</c:formatCode>
                <c:ptCount val="10"/>
                <c:pt idx="0">
                  <c:v>32</c:v>
                </c:pt>
                <c:pt idx="1">
                  <c:v>31</c:v>
                </c:pt>
                <c:pt idx="2">
                  <c:v>21</c:v>
                </c:pt>
                <c:pt idx="3">
                  <c:v>21</c:v>
                </c:pt>
                <c:pt idx="4">
                  <c:v>20</c:v>
                </c:pt>
                <c:pt idx="5">
                  <c:v>19</c:v>
                </c:pt>
                <c:pt idx="6">
                  <c:v>16</c:v>
                </c:pt>
                <c:pt idx="7">
                  <c:v>12</c:v>
                </c:pt>
                <c:pt idx="8">
                  <c:v>11</c:v>
                </c:pt>
                <c:pt idx="9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6-4FE7-B1A7-CA29B02A440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'Palavra-chave'!$B$1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'Palavra-chave'!$D$2:$D$11</c:f>
              <c:strCache>
                <c:ptCount val="10"/>
                <c:pt idx="0">
                  <c:v>heart rate variability</c:v>
                </c:pt>
                <c:pt idx="1">
                  <c:v>autonomic nervous system</c:v>
                </c:pt>
                <c:pt idx="2">
                  <c:v>infrared spectroscopy</c:v>
                </c:pt>
                <c:pt idx="3">
                  <c:v>conformational analysis</c:v>
                </c:pt>
                <c:pt idx="4">
                  <c:v>theoretical calculations</c:v>
                </c:pt>
                <c:pt idx="5">
                  <c:v>aging</c:v>
                </c:pt>
                <c:pt idx="6">
                  <c:v>cardiovascular control</c:v>
                </c:pt>
                <c:pt idx="7">
                  <c:v>x-ray diffraction analysis</c:v>
                </c:pt>
                <c:pt idx="8">
                  <c:v>symbolic analysis</c:v>
                </c:pt>
                <c:pt idx="9">
                  <c:v>biomarkers</c:v>
                </c:pt>
              </c:strCache>
            </c:strRef>
          </c:cat>
          <c:val>
            <c:numRef>
              <c:f>'Palavra-chave'!$B$2:$B$11</c:f>
              <c:numCache>
                <c:formatCode>General</c:formatCode>
                <c:ptCount val="10"/>
                <c:pt idx="0">
                  <c:v>20</c:v>
                </c:pt>
                <c:pt idx="1">
                  <c:v>19</c:v>
                </c:pt>
                <c:pt idx="2">
                  <c:v>17</c:v>
                </c:pt>
                <c:pt idx="3">
                  <c:v>13</c:v>
                </c:pt>
                <c:pt idx="4">
                  <c:v>12</c:v>
                </c:pt>
                <c:pt idx="5">
                  <c:v>9</c:v>
                </c:pt>
                <c:pt idx="6">
                  <c:v>9</c:v>
                </c:pt>
                <c:pt idx="7">
                  <c:v>7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3A-45B7-8A42-0C232B0F99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Instituições!$B$1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Instituições!$D$2:$D$11</c:f>
              <c:strCache>
                <c:ptCount val="10"/>
                <c:pt idx="0">
                  <c:v>Università degli Studi di Milano (UniMi)</c:v>
                </c:pt>
                <c:pt idx="1">
                  <c:v>Università degli Studi di Ferrara (Unife)</c:v>
                </c:pt>
                <c:pt idx="2">
                  <c:v>Consiglio Nazionale delle Ricerche (CNR)</c:v>
                </c:pt>
                <c:pt idx="3">
                  <c:v>Politecnico di Milano</c:v>
                </c:pt>
                <c:pt idx="4">
                  <c:v>Università degli Studi di Padova (UNIPD)</c:v>
                </c:pt>
                <c:pt idx="5">
                  <c:v>Istituto Nazionale di Fisica Nucleare (INFN)</c:v>
                </c:pt>
                <c:pt idx="6">
                  <c:v>Università degli Studi di Salerno (UNISA)</c:v>
                </c:pt>
                <c:pt idx="7">
                  <c:v>Università di Bologna (Unibo)</c:v>
                </c:pt>
                <c:pt idx="8">
                  <c:v>Università degli Studi di Palermo</c:v>
                </c:pt>
                <c:pt idx="9">
                  <c:v>Università degli Studi di Roma "Tor Vergata"</c:v>
                </c:pt>
              </c:strCache>
            </c:strRef>
          </c:cat>
          <c:val>
            <c:numRef>
              <c:f>Instituições!$B$2:$B$11</c:f>
              <c:numCache>
                <c:formatCode>General</c:formatCode>
                <c:ptCount val="10"/>
                <c:pt idx="0">
                  <c:v>49</c:v>
                </c:pt>
                <c:pt idx="1">
                  <c:v>26</c:v>
                </c:pt>
                <c:pt idx="2">
                  <c:v>18</c:v>
                </c:pt>
                <c:pt idx="3">
                  <c:v>16</c:v>
                </c:pt>
                <c:pt idx="4">
                  <c:v>11</c:v>
                </c:pt>
                <c:pt idx="5">
                  <c:v>8</c:v>
                </c:pt>
                <c:pt idx="6">
                  <c:v>8</c:v>
                </c:pt>
                <c:pt idx="7">
                  <c:v>7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7D-4FDA-9CB9-E2B772E6097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UniMi!$B$17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UniMi!$D$19:$D$28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UniMi!$B$19:$B$28</c:f>
              <c:numCache>
                <c:formatCode>General</c:formatCode>
                <c:ptCount val="10"/>
                <c:pt idx="0">
                  <c:v>4</c:v>
                </c:pt>
                <c:pt idx="1">
                  <c:v>6</c:v>
                </c:pt>
                <c:pt idx="2">
                  <c:v>7</c:v>
                </c:pt>
                <c:pt idx="3">
                  <c:v>9</c:v>
                </c:pt>
                <c:pt idx="4">
                  <c:v>8</c:v>
                </c:pt>
                <c:pt idx="5">
                  <c:v>2</c:v>
                </c:pt>
                <c:pt idx="6">
                  <c:v>7</c:v>
                </c:pt>
                <c:pt idx="7">
                  <c:v>3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B5-4FB3-8365-17182D288B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UniMi!$G$17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UniMi!$I$18:$I$27</c:f>
              <c:strCache>
                <c:ptCount val="10"/>
                <c:pt idx="0">
                  <c:v>physiology</c:v>
                </c:pt>
                <c:pt idx="1">
                  <c:v>cardiac &amp; cardiovascular systems</c:v>
                </c:pt>
                <c:pt idx="2">
                  <c:v>engineering, biomedical</c:v>
                </c:pt>
                <c:pt idx="3">
                  <c:v>multidisciplinary sciences</c:v>
                </c:pt>
                <c:pt idx="4">
                  <c:v>neurosciences</c:v>
                </c:pt>
                <c:pt idx="5">
                  <c:v>biophysics</c:v>
                </c:pt>
                <c:pt idx="6">
                  <c:v>rehabilitation</c:v>
                </c:pt>
                <c:pt idx="7">
                  <c:v>biology</c:v>
                </c:pt>
                <c:pt idx="8">
                  <c:v>clinical neurology</c:v>
                </c:pt>
                <c:pt idx="9">
                  <c:v>computer science, interdisciplinary applications</c:v>
                </c:pt>
              </c:strCache>
            </c:strRef>
          </c:cat>
          <c:val>
            <c:numRef>
              <c:f>UniMi!$G$18:$G$27</c:f>
              <c:numCache>
                <c:formatCode>General</c:formatCode>
                <c:ptCount val="10"/>
                <c:pt idx="0">
                  <c:v>9</c:v>
                </c:pt>
                <c:pt idx="1">
                  <c:v>8</c:v>
                </c:pt>
                <c:pt idx="2">
                  <c:v>7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F6-45AD-89B7-E28B2B63CDD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UniMi!$L$17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UniMi!$N$18:$N$27</c:f>
              <c:strCache>
                <c:ptCount val="10"/>
                <c:pt idx="0">
                  <c:v>PORTA, A</c:v>
                </c:pt>
                <c:pt idx="1">
                  <c:v>CATAI, AM</c:v>
                </c:pt>
                <c:pt idx="2">
                  <c:v>TAKAHASHI, ACM</c:v>
                </c:pt>
                <c:pt idx="3">
                  <c:v>BORGHI-SILVA, A</c:v>
                </c:pt>
                <c:pt idx="4">
                  <c:v>MARCHI, A</c:v>
                </c:pt>
                <c:pt idx="5">
                  <c:v>BARI, V</c:v>
                </c:pt>
                <c:pt idx="6">
                  <c:v>MONTANO, N</c:v>
                </c:pt>
                <c:pt idx="7">
                  <c:v>PERSEGUINI, NM</c:v>
                </c:pt>
                <c:pt idx="8">
                  <c:v>BARBIC, F</c:v>
                </c:pt>
                <c:pt idx="9">
                  <c:v>DE MARIA, B</c:v>
                </c:pt>
              </c:strCache>
            </c:strRef>
          </c:cat>
          <c:val>
            <c:numRef>
              <c:f>UniMi!$L$18:$L$27</c:f>
              <c:numCache>
                <c:formatCode>General</c:formatCode>
                <c:ptCount val="10"/>
                <c:pt idx="0">
                  <c:v>31</c:v>
                </c:pt>
                <c:pt idx="1">
                  <c:v>30</c:v>
                </c:pt>
                <c:pt idx="2">
                  <c:v>19</c:v>
                </c:pt>
                <c:pt idx="3">
                  <c:v>12</c:v>
                </c:pt>
                <c:pt idx="4">
                  <c:v>12</c:v>
                </c:pt>
                <c:pt idx="5">
                  <c:v>11</c:v>
                </c:pt>
                <c:pt idx="6">
                  <c:v>9</c:v>
                </c:pt>
                <c:pt idx="7">
                  <c:v>8</c:v>
                </c:pt>
                <c:pt idx="8">
                  <c:v>7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21-4888-B0A4-92ED6180E35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21/02/2019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Busca realizada na Web </a:t>
            </a:r>
            <a:r>
              <a:rPr lang="pt-BR" sz="2000" dirty="0" err="1">
                <a:latin typeface="Open Sans" panose="020B0606030504020204"/>
              </a:rPr>
              <a:t>of</a:t>
            </a:r>
            <a:r>
              <a:rPr lang="pt-BR" sz="2000" dirty="0">
                <a:latin typeface="Open Sans" panose="020B0606030504020204"/>
              </a:rPr>
              <a:t> Science em 21/02/2019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Total: 20063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): 16364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Expressão de busca utilizada disponível em http://spdi.ufscar.</a:t>
            </a:r>
            <a:r>
              <a:rPr lang="pt-BR" sz="2000" dirty="0"/>
              <a:t>br/</a:t>
            </a:r>
            <a:endParaRPr lang="pt-BR" sz="20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degli</a:t>
            </a:r>
            <a:r>
              <a:rPr lang="pt-BR" dirty="0"/>
              <a:t> Studi </a:t>
            </a:r>
            <a:r>
              <a:rPr lang="pt-BR" dirty="0" err="1"/>
              <a:t>di</a:t>
            </a:r>
            <a:r>
              <a:rPr lang="pt-BR" dirty="0"/>
              <a:t> Milano (</a:t>
            </a:r>
            <a:r>
              <a:rPr lang="pt-BR" dirty="0" err="1"/>
              <a:t>UniMi</a:t>
            </a:r>
            <a:r>
              <a:rPr lang="pt-BR" dirty="0"/>
              <a:t>),</a:t>
            </a:r>
            <a:br>
              <a:rPr lang="pt-BR" dirty="0"/>
            </a:b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245DF4A-AD7A-4992-B1E6-2156EC4EF1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05348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945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degli</a:t>
            </a:r>
            <a:r>
              <a:rPr lang="pt-BR" dirty="0"/>
              <a:t> Studi </a:t>
            </a:r>
            <a:r>
              <a:rPr lang="pt-BR" dirty="0" err="1"/>
              <a:t>di</a:t>
            </a:r>
            <a:r>
              <a:rPr lang="pt-BR" dirty="0"/>
              <a:t> Ferrara (</a:t>
            </a:r>
            <a:r>
              <a:rPr lang="pt-BR" dirty="0" err="1"/>
              <a:t>Unife</a:t>
            </a:r>
            <a:r>
              <a:rPr lang="pt-BR" dirty="0"/>
              <a:t>),</a:t>
            </a:r>
            <a:br>
              <a:rPr lang="pt-BR" dirty="0"/>
            </a:b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D9AB660-1FE5-4D3F-A9DB-BD196B44F4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533108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5174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degli</a:t>
            </a:r>
            <a:r>
              <a:rPr lang="pt-BR" dirty="0"/>
              <a:t> Studi </a:t>
            </a:r>
            <a:r>
              <a:rPr lang="pt-BR" dirty="0" err="1"/>
              <a:t>di</a:t>
            </a:r>
            <a:r>
              <a:rPr lang="pt-BR" dirty="0"/>
              <a:t> Ferrara (</a:t>
            </a:r>
            <a:r>
              <a:rPr lang="pt-BR" dirty="0" err="1"/>
              <a:t>Unife</a:t>
            </a:r>
            <a:r>
              <a:rPr lang="pt-BR" dirty="0"/>
              <a:t>),</a:t>
            </a:r>
            <a:br>
              <a:rPr lang="pt-BR" dirty="0"/>
            </a:b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3772F7C-8135-4C97-8A51-47CC2E8D85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4485759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2809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degli</a:t>
            </a:r>
            <a:r>
              <a:rPr lang="pt-BR" dirty="0"/>
              <a:t> Studi </a:t>
            </a:r>
            <a:r>
              <a:rPr lang="pt-BR" dirty="0" err="1"/>
              <a:t>di</a:t>
            </a:r>
            <a:r>
              <a:rPr lang="pt-BR" dirty="0"/>
              <a:t> Ferrara (</a:t>
            </a:r>
            <a:r>
              <a:rPr lang="pt-BR" dirty="0" err="1"/>
              <a:t>Unife</a:t>
            </a:r>
            <a:r>
              <a:rPr lang="pt-BR" dirty="0"/>
              <a:t>),</a:t>
            </a:r>
            <a:br>
              <a:rPr lang="pt-BR" dirty="0"/>
            </a:b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39DA47D-ABD2-43D6-8EB0-E97277F48D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141804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9982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Consiglio</a:t>
            </a:r>
            <a:r>
              <a:rPr lang="pt-BR" dirty="0"/>
              <a:t> </a:t>
            </a:r>
            <a:r>
              <a:rPr lang="pt-BR" dirty="0" err="1"/>
              <a:t>Nazionale</a:t>
            </a:r>
            <a:r>
              <a:rPr lang="pt-BR" dirty="0"/>
              <a:t> </a:t>
            </a:r>
            <a:r>
              <a:rPr lang="pt-BR" dirty="0" err="1"/>
              <a:t>delle</a:t>
            </a:r>
            <a:r>
              <a:rPr lang="pt-BR" dirty="0"/>
              <a:t> </a:t>
            </a:r>
            <a:r>
              <a:rPr lang="pt-BR" dirty="0" err="1"/>
              <a:t>Ricerche</a:t>
            </a:r>
            <a:r>
              <a:rPr lang="pt-BR" dirty="0"/>
              <a:t> (CNR)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2D80213B-C524-4B4E-9A41-AD8581609F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877186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872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Consiglio</a:t>
            </a:r>
            <a:r>
              <a:rPr lang="pt-BR" dirty="0"/>
              <a:t> </a:t>
            </a:r>
            <a:r>
              <a:rPr lang="pt-BR" dirty="0" err="1"/>
              <a:t>Nazionale</a:t>
            </a:r>
            <a:r>
              <a:rPr lang="pt-BR" dirty="0"/>
              <a:t> </a:t>
            </a:r>
            <a:r>
              <a:rPr lang="pt-BR" dirty="0" err="1"/>
              <a:t>delle</a:t>
            </a:r>
            <a:r>
              <a:rPr lang="pt-BR" dirty="0"/>
              <a:t> </a:t>
            </a:r>
            <a:r>
              <a:rPr lang="pt-BR" dirty="0" err="1"/>
              <a:t>Ricerche</a:t>
            </a:r>
            <a:r>
              <a:rPr lang="pt-BR" dirty="0"/>
              <a:t> (CNR),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C94B4AC-FA4F-463A-8F9F-E558077F1D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352062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0326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Consiglio</a:t>
            </a:r>
            <a:r>
              <a:rPr lang="pt-BR" dirty="0"/>
              <a:t> </a:t>
            </a:r>
            <a:r>
              <a:rPr lang="pt-BR" dirty="0" err="1"/>
              <a:t>Nazionale</a:t>
            </a:r>
            <a:r>
              <a:rPr lang="pt-BR" dirty="0"/>
              <a:t> </a:t>
            </a:r>
            <a:r>
              <a:rPr lang="pt-BR" dirty="0" err="1"/>
              <a:t>delle</a:t>
            </a:r>
            <a:r>
              <a:rPr lang="pt-BR" dirty="0"/>
              <a:t> </a:t>
            </a:r>
            <a:r>
              <a:rPr lang="pt-BR" dirty="0" err="1"/>
              <a:t>Ricerche</a:t>
            </a:r>
            <a:r>
              <a:rPr lang="pt-BR" dirty="0"/>
              <a:t> (CNR),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9627A5C3-A1C3-442D-9D93-53E27D374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783450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7939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Politecnico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Milano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C8FBF6F-7D53-4BAD-A87E-E2720B32B6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592512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5125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Politecnico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Milano,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5C43C66-31C4-44E1-9EA0-65A659693A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183244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13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Politecnico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Milano,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58121BF-00C7-4B94-AC2E-895DF85B1C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479488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873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D9033485-D8A6-4126-B6DB-3234B7358C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11698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it-IT" dirty="0"/>
              <a:t>Università degli Studi di Padova (UNIPD)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118C83F-7428-4BB5-A66D-895A1DC9ED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064496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267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it-IT" dirty="0"/>
              <a:t>Università degli Studi di Padova (UNIPD)</a:t>
            </a:r>
            <a:r>
              <a:rPr lang="pt-BR" dirty="0"/>
              <a:t>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5D54DAE-FE17-4A59-BA11-3E97EF6F71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185477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0480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it-IT" dirty="0"/>
              <a:t>Università degli Studi di Padova (UNIPD)</a:t>
            </a:r>
            <a:r>
              <a:rPr lang="pt-BR" dirty="0"/>
              <a:t>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77A6617-1C94-4C6F-BB04-77536913A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594305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3763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Itália,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9A96E24-5230-41BE-BFCB-89CACA26BD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047578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441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da Itália,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12B90C1-E529-427D-B199-62140F3366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227725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724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da Itália,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211D8FC-EA7C-42E3-8A35-EF7FC60294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42503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0202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da Itália, </a:t>
            </a:r>
            <a:r>
              <a:rPr lang="pt-BR" sz="2000" dirty="0"/>
              <a:t>por palavra-chave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9F354-08E5-4612-88E0-325F75AFCC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165800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da Itália,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7F1F0A4-D7FF-4016-855B-6FA90FD94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5780379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degli</a:t>
            </a:r>
            <a:r>
              <a:rPr lang="pt-BR" dirty="0"/>
              <a:t> Studi </a:t>
            </a:r>
            <a:r>
              <a:rPr lang="pt-BR" dirty="0" err="1"/>
              <a:t>di</a:t>
            </a:r>
            <a:r>
              <a:rPr lang="pt-BR" dirty="0"/>
              <a:t> Milano (</a:t>
            </a:r>
            <a:r>
              <a:rPr lang="pt-BR" dirty="0" err="1"/>
              <a:t>UniMi</a:t>
            </a:r>
            <a:r>
              <a:rPr lang="pt-BR" dirty="0"/>
              <a:t>)</a:t>
            </a:r>
            <a:r>
              <a:rPr lang="pt-BR" sz="2000" dirty="0"/>
              <a:t>,</a:t>
            </a:r>
            <a:br>
              <a:rPr lang="pt-BR" sz="2000" dirty="0"/>
            </a:b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BB93D37-9171-4B9C-8F63-96DF13A31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406341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degli</a:t>
            </a:r>
            <a:r>
              <a:rPr lang="pt-BR" dirty="0"/>
              <a:t> Studi </a:t>
            </a:r>
            <a:r>
              <a:rPr lang="pt-BR" dirty="0" err="1"/>
              <a:t>di</a:t>
            </a:r>
            <a:r>
              <a:rPr lang="pt-BR" dirty="0"/>
              <a:t> Milano (</a:t>
            </a:r>
            <a:r>
              <a:rPr lang="pt-BR" dirty="0" err="1"/>
              <a:t>UniMi</a:t>
            </a:r>
            <a:r>
              <a:rPr lang="pt-BR" dirty="0"/>
              <a:t>),</a:t>
            </a:r>
            <a:br>
              <a:rPr lang="pt-BR" dirty="0"/>
            </a:b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ECA5C07-73A4-4D28-BFB1-44658771E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514520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420</TotalTime>
  <Words>371</Words>
  <Application>Microsoft Office PowerPoint</Application>
  <PresentationFormat>Widescreen</PresentationFormat>
  <Paragraphs>46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da Itália, por ano</vt:lpstr>
      <vt:lpstr>Publicações da UFSCar em colaboração com instituições da Itália, por área</vt:lpstr>
      <vt:lpstr>Publicações da UFSCar em colaboração com instituições da Itália, por autor</vt:lpstr>
      <vt:lpstr>Publicações da UFSCar em colaboração com instituições da Itália, por palavra-chave</vt:lpstr>
      <vt:lpstr>Publicações da UFSCar em colaboração com instituições da Itália, por instituição</vt:lpstr>
      <vt:lpstr>Publicações da UFSCar em colaboração com Università degli Studi di Milano (UniMi), por ano</vt:lpstr>
      <vt:lpstr>Publicações da UFSCar em colaboração com Università degli Studi di Milano (UniMi), por área</vt:lpstr>
      <vt:lpstr>Publicações da UFSCar em colaboração com Università degli Studi di Milano (UniMi), por autor</vt:lpstr>
      <vt:lpstr>Publicações da UFSCar em colaboração com Università degli Studi di Ferrara (Unife), por ano</vt:lpstr>
      <vt:lpstr>Publicações da UFSCar em colaboração com Università degli Studi di Ferrara (Unife), por área</vt:lpstr>
      <vt:lpstr>Publicações da UFSCar em colaboração com Università degli Studi di Ferrara (Unife), por autor</vt:lpstr>
      <vt:lpstr>Publicações da UFSCar em colaboração com Consiglio Nazionale delle Ricerche (CNR), por ano</vt:lpstr>
      <vt:lpstr>Publicações da UFSCar em colaboração com Consiglio Nazionale delle Ricerche (CNR), por área</vt:lpstr>
      <vt:lpstr>Publicações da UFSCar em colaboração com Consiglio Nazionale delle Ricerche (CNR), por autor</vt:lpstr>
      <vt:lpstr>Publicações da UFSCar em colaboração com Politecnico di Milano, por ano</vt:lpstr>
      <vt:lpstr>Publicações da UFSCar em colaboração com Politecnico di Milano, por área</vt:lpstr>
      <vt:lpstr>Publicações da UFSCar em colaboração com Politecnico di Milano, por autor</vt:lpstr>
      <vt:lpstr>Publicações da UFSCar em colaboração com Università degli Studi di Padova (UNIPD), por ano</vt:lpstr>
      <vt:lpstr>Publicações da UFSCar em colaboração com Università degli Studi di Padova (UNIPD), por área</vt:lpstr>
      <vt:lpstr>Publicações da UFSCar em colaboração com Università degli Studi di Padova (UNIPD),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SPDI UFSCar</cp:lastModifiedBy>
  <cp:revision>65</cp:revision>
  <dcterms:created xsi:type="dcterms:W3CDTF">2018-06-12T14:18:58Z</dcterms:created>
  <dcterms:modified xsi:type="dcterms:W3CDTF">2019-03-12T13:07:26Z</dcterms:modified>
</cp:coreProperties>
</file>