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ods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ReinoUnido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52-4E51-8033-2BFFF5437A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52-4E51-8033-2BFFF5437A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KEW!$B$17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KEW!$B$19:$B$28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76-404D-B892-8DBD057B6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KEW!$G$17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KEW!$I$18:$I$27</c:f>
              <c:strCache>
                <c:ptCount val="10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ecology</c:v>
                </c:pt>
                <c:pt idx="5">
                  <c:v>acoustics</c:v>
                </c:pt>
                <c:pt idx="6">
                  <c:v>agricultural economics &amp; policy</c:v>
                </c:pt>
                <c:pt idx="7">
                  <c:v>agricultural engineering</c:v>
                </c:pt>
                <c:pt idx="8">
                  <c:v>agriculture, dairy &amp; animal science</c:v>
                </c:pt>
                <c:pt idx="9">
                  <c:v>agriculture, multidisciplinary</c:v>
                </c:pt>
              </c:strCache>
            </c:strRef>
          </c:cat>
          <c:val>
            <c:numRef>
              <c:f>KEW!$G$18:$G$22</c:f>
              <c:numCache>
                <c:formatCode>General</c:formatCode>
                <c:ptCount val="5"/>
                <c:pt idx="0">
                  <c:v>18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C-42BC-8FBE-DC3560945AE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KEW!$N$18:$N$27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FOREST, F</c:v>
                </c:pt>
                <c:pt idx="4">
                  <c:v>LUCAS, EJ</c:v>
                </c:pt>
                <c:pt idx="5">
                  <c:v>ZAPPI, DC</c:v>
                </c:pt>
                <c:pt idx="6">
                  <c:v>MORAES, EM</c:v>
                </c:pt>
                <c:pt idx="7">
                  <c:v>SANO, PT</c:v>
                </c:pt>
                <c:pt idx="8">
                  <c:v>TAYLOR, NP</c:v>
                </c:pt>
                <c:pt idx="9">
                  <c:v>GIARETTA, A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12</c:v>
                </c:pt>
                <c:pt idx="1">
                  <c:v>9</c:v>
                </c:pt>
                <c:pt idx="2">
                  <c:v>8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B4-47B8-A658-AC4F9968AF1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Cambridge!$B$17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Cambridge!$D$19:$D$28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Cambridge!$B$19:$B$28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AB-4C7F-B8D2-0D92A5432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Cambridge!$G$17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Cambridge!$I$18:$I$27</c:f>
              <c:strCache>
                <c:ptCount val="10"/>
                <c:pt idx="0">
                  <c:v>materials science, multidisciplinary</c:v>
                </c:pt>
                <c:pt idx="1">
                  <c:v>physics, applied</c:v>
                </c:pt>
                <c:pt idx="2">
                  <c:v>cell biology</c:v>
                </c:pt>
                <c:pt idx="3">
                  <c:v>chemistry, multidisciplinary</c:v>
                </c:pt>
                <c:pt idx="4">
                  <c:v>ecology</c:v>
                </c:pt>
                <c:pt idx="5">
                  <c:v>metallurgy &amp; metallurgical engineering</c:v>
                </c:pt>
                <c:pt idx="6">
                  <c:v>physics, condensed matter</c:v>
                </c:pt>
                <c:pt idx="7">
                  <c:v>biochemistry &amp; molecular biology</c:v>
                </c:pt>
                <c:pt idx="8">
                  <c:v>chemistry, organic</c:v>
                </c:pt>
                <c:pt idx="9">
                  <c:v>chemistry, physical</c:v>
                </c:pt>
              </c:strCache>
            </c:strRef>
          </c:cat>
          <c:val>
            <c:numRef>
              <c:f>Cambridge!$G$18:$G$27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6-4C1C-9328-B27F8EFD599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Cambridge!$L$17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Cambridge!$N$18:$N$27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Cambridge!$L$18:$L$27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B-4EE4-8135-911F9DB8774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Manchester!$B$17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Manchester!$D$19:$D$28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Manchester!$B$19:$B$28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D8-44B7-A835-EC23CD507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Manchester!$G$17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Manchester!$I$18:$I$27</c:f>
              <c:strCache>
                <c:ptCount val="10"/>
                <c:pt idx="0">
                  <c:v>statistics &amp; probability</c:v>
                </c:pt>
                <c:pt idx="1">
                  <c:v>materials science, ceramics</c:v>
                </c:pt>
                <c:pt idx="2">
                  <c:v>materials science, characterization &amp; testing</c:v>
                </c:pt>
                <c:pt idx="3">
                  <c:v>materials science, multidisciplinary</c:v>
                </c:pt>
                <c:pt idx="4">
                  <c:v>polymer science</c:v>
                </c:pt>
                <c:pt idx="5">
                  <c:v>computer science, interdisciplinary applications</c:v>
                </c:pt>
                <c:pt idx="6">
                  <c:v>biochemical research methods</c:v>
                </c:pt>
                <c:pt idx="7">
                  <c:v>biophysics</c:v>
                </c:pt>
                <c:pt idx="8">
                  <c:v>business</c:v>
                </c:pt>
                <c:pt idx="9">
                  <c:v>cell biology</c:v>
                </c:pt>
              </c:strCache>
            </c:strRef>
          </c:cat>
          <c:val>
            <c:numRef>
              <c:f>Manchester!$G$18:$G$27</c:f>
              <c:numCache>
                <c:formatCode>General</c:formatCode>
                <c:ptCount val="10"/>
                <c:pt idx="0">
                  <c:v>5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9F-42B1-8591-12CE31369B6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Manchester!$L$17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Manchester!$N$18:$N$27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Manchester!$L$18:$L$27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4-417F-83A3-6E59F417860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Sheffield!$B$17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Sheffield!$D$19:$D$28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Sheffield!$B$19:$B$28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B3-4B96-A6C7-16357CFC1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59</c:v>
                </c:pt>
                <c:pt idx="1">
                  <c:v>62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C3-4653-8A81-410673ECF09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Sheffield!$G$17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Sheffield!$I$18:$I$27</c:f>
              <c:strCache>
                <c:ptCount val="10"/>
                <c:pt idx="0">
                  <c:v>physics, applied</c:v>
                </c:pt>
                <c:pt idx="1">
                  <c:v>materials science, multidisciplinary</c:v>
                </c:pt>
                <c:pt idx="2">
                  <c:v>physics, condensed matter</c:v>
                </c:pt>
                <c:pt idx="3">
                  <c:v>materials science, ceramics</c:v>
                </c:pt>
                <c:pt idx="4">
                  <c:v>nanoscience &amp; nanotechnology</c:v>
                </c:pt>
                <c:pt idx="5">
                  <c:v>agriculture, multidisciplinary</c:v>
                </c:pt>
                <c:pt idx="6">
                  <c:v>astronomy &amp; astrophysics</c:v>
                </c:pt>
                <c:pt idx="7">
                  <c:v>cell biology</c:v>
                </c:pt>
                <c:pt idx="8">
                  <c:v>ecology</c:v>
                </c:pt>
                <c:pt idx="9">
                  <c:v>engineering, electrical &amp; electronic</c:v>
                </c:pt>
              </c:strCache>
            </c:strRef>
          </c:cat>
          <c:val>
            <c:numRef>
              <c:f>Sheffield!$G$18:$G$27</c:f>
              <c:numCache>
                <c:formatCode>General</c:formatCode>
                <c:ptCount val="10"/>
                <c:pt idx="0">
                  <c:v>10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3-4DDD-95C7-14B92B8144D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Sheffield!$L$17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Sheffield!$N$18:$N$27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Sheffield!$L$18:$L$27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D6-4A45-8B0F-64E16ECCB41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physics, applied</c:v>
                </c:pt>
                <c:pt idx="2">
                  <c:v>plant sciences</c:v>
                </c:pt>
                <c:pt idx="3">
                  <c:v>chemistry, physical</c:v>
                </c:pt>
                <c:pt idx="4">
                  <c:v>biochemistry &amp; molecular biology</c:v>
                </c:pt>
                <c:pt idx="5">
                  <c:v>physics, condensed matter</c:v>
                </c:pt>
                <c:pt idx="6">
                  <c:v>electrochemistry</c:v>
                </c:pt>
                <c:pt idx="7">
                  <c:v>ecology</c:v>
                </c:pt>
                <c:pt idx="8">
                  <c:v>operations research &amp; management science</c:v>
                </c:pt>
                <c:pt idx="9">
                  <c:v>zoology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55</c:v>
                </c:pt>
                <c:pt idx="1">
                  <c:v>38</c:v>
                </c:pt>
                <c:pt idx="2">
                  <c:v>38</c:v>
                </c:pt>
                <c:pt idx="3">
                  <c:v>31</c:v>
                </c:pt>
                <c:pt idx="4">
                  <c:v>24</c:v>
                </c:pt>
                <c:pt idx="5">
                  <c:v>23</c:v>
                </c:pt>
                <c:pt idx="6">
                  <c:v>22</c:v>
                </c:pt>
                <c:pt idx="7">
                  <c:v>20</c:v>
                </c:pt>
                <c:pt idx="8">
                  <c:v>18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E-40D8-938C-917B420CE36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GALETI, HVA</c:v>
                </c:pt>
                <c:pt idx="3">
                  <c:v>BRASIL, MJSP</c:v>
                </c:pt>
                <c:pt idx="4">
                  <c:v>MARQUES, GE</c:v>
                </c:pt>
                <c:pt idx="5">
                  <c:v>FATIBELLO, O</c:v>
                </c:pt>
                <c:pt idx="6">
                  <c:v>GORDO, VO</c:v>
                </c:pt>
                <c:pt idx="7">
                  <c:v>LOPEZ-RICHARD, V</c:v>
                </c:pt>
                <c:pt idx="8">
                  <c:v>STEVENSON, M</c:v>
                </c:pt>
                <c:pt idx="9">
                  <c:v>THURER, M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37</c:v>
                </c:pt>
                <c:pt idx="1">
                  <c:v>36</c:v>
                </c:pt>
                <c:pt idx="2">
                  <c:v>21</c:v>
                </c:pt>
                <c:pt idx="3">
                  <c:v>17</c:v>
                </c:pt>
                <c:pt idx="4">
                  <c:v>16</c:v>
                </c:pt>
                <c:pt idx="5">
                  <c:v>13</c:v>
                </c:pt>
                <c:pt idx="6">
                  <c:v>13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34-45DC-A312-A21AE6CFF29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photoluminescence</c:v>
                </c:pt>
                <c:pt idx="1">
                  <c:v>taxonomy</c:v>
                </c:pt>
                <c:pt idx="2">
                  <c:v>simulation</c:v>
                </c:pt>
                <c:pt idx="3">
                  <c:v>spintronics</c:v>
                </c:pt>
                <c:pt idx="4">
                  <c:v>water splitting</c:v>
                </c:pt>
                <c:pt idx="5">
                  <c:v>workload control</c:v>
                </c:pt>
                <c:pt idx="6">
                  <c:v>mice</c:v>
                </c:pt>
                <c:pt idx="7">
                  <c:v>neotropics</c:v>
                </c:pt>
                <c:pt idx="8">
                  <c:v>systematics</c:v>
                </c:pt>
                <c:pt idx="9">
                  <c:v>anxiety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12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4A-4D38-91DA-9C2043F5746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University of Nottingham</c:v>
                </c:pt>
                <c:pt idx="1">
                  <c:v>Royal Botanic Gardens, Kew</c:v>
                </c:pt>
                <c:pt idx="2">
                  <c:v>University of Cambridge</c:v>
                </c:pt>
                <c:pt idx="3">
                  <c:v>University of Manchester</c:v>
                </c:pt>
                <c:pt idx="4">
                  <c:v>University of Sheffield</c:v>
                </c:pt>
                <c:pt idx="5">
                  <c:v>Lancaster University</c:v>
                </c:pt>
                <c:pt idx="6">
                  <c:v>University of Oxford</c:v>
                </c:pt>
                <c:pt idx="7">
                  <c:v>Manchester Metropolitan University (MMU)</c:v>
                </c:pt>
                <c:pt idx="8">
                  <c:v>University of York</c:v>
                </c:pt>
                <c:pt idx="9">
                  <c:v>University of Aberdeen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51</c:v>
                </c:pt>
                <c:pt idx="1">
                  <c:v>23</c:v>
                </c:pt>
                <c:pt idx="2">
                  <c:v>22</c:v>
                </c:pt>
                <c:pt idx="3">
                  <c:v>21</c:v>
                </c:pt>
                <c:pt idx="4">
                  <c:v>21</c:v>
                </c:pt>
                <c:pt idx="5">
                  <c:v>19</c:v>
                </c:pt>
                <c:pt idx="6">
                  <c:v>18</c:v>
                </c:pt>
                <c:pt idx="7">
                  <c:v>16</c:v>
                </c:pt>
                <c:pt idx="8">
                  <c:v>16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57-49BE-8C6D-A04B9F274A1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Nottingham!$B$17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Nottingham!$D$19:$D$28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Nottingham!$B$19:$B$28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55-4802-85EB-430C9F37D9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Nottingham!$G$17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Nottingham!$I$18:$I$27</c:f>
              <c:strCache>
                <c:ptCount val="10"/>
                <c:pt idx="0">
                  <c:v>physics, applied</c:v>
                </c:pt>
                <c:pt idx="1">
                  <c:v>materials science, multidisciplinary</c:v>
                </c:pt>
                <c:pt idx="2">
                  <c:v>physics, condensed matter</c:v>
                </c:pt>
                <c:pt idx="3">
                  <c:v>engineering, electrical &amp; electronic</c:v>
                </c:pt>
                <c:pt idx="4">
                  <c:v>metallurgy &amp; metallurgical engineering</c:v>
                </c:pt>
                <c:pt idx="5">
                  <c:v>nanoscience &amp; nanotechnology</c:v>
                </c:pt>
                <c:pt idx="6">
                  <c:v>chemistry, physical</c:v>
                </c:pt>
                <c:pt idx="7">
                  <c:v>cell biology</c:v>
                </c:pt>
                <c:pt idx="8">
                  <c:v>engineering, industrial</c:v>
                </c:pt>
                <c:pt idx="9">
                  <c:v>environmental sciences</c:v>
                </c:pt>
              </c:strCache>
            </c:strRef>
          </c:cat>
          <c:val>
            <c:numRef>
              <c:f>Nottingham!$G$18:$G$27</c:f>
              <c:numCache>
                <c:formatCode>General</c:formatCode>
                <c:ptCount val="10"/>
                <c:pt idx="0">
                  <c:v>24</c:v>
                </c:pt>
                <c:pt idx="1">
                  <c:v>17</c:v>
                </c:pt>
                <c:pt idx="2">
                  <c:v>11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61-44B1-9ECF-A4D27F1C24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Nottingham!$L$17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Nottingham!$N$18:$N$27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GALETI, HVA</c:v>
                </c:pt>
                <c:pt idx="3">
                  <c:v>BRASIL, MJSP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Nottingham!$L$18:$L$27</c:f>
              <c:numCache>
                <c:formatCode>General</c:formatCode>
                <c:ptCount val="10"/>
                <c:pt idx="0">
                  <c:v>37</c:v>
                </c:pt>
                <c:pt idx="1">
                  <c:v>35</c:v>
                </c:pt>
                <c:pt idx="2">
                  <c:v>20</c:v>
                </c:pt>
                <c:pt idx="3">
                  <c:v>17</c:v>
                </c:pt>
                <c:pt idx="4">
                  <c:v>12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0-4502-8D32-E5A6F0C91B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799954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, </a:t>
            </a:r>
            <a:r>
              <a:rPr lang="pt-BR" dirty="0" err="1"/>
              <a:t>Kew</a:t>
            </a:r>
            <a:r>
              <a:rPr lang="pt-BR" dirty="0"/>
              <a:t>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31636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, </a:t>
            </a:r>
            <a:r>
              <a:rPr lang="pt-BR" dirty="0" err="1"/>
              <a:t>Kew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970887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, </a:t>
            </a:r>
            <a:r>
              <a:rPr lang="pt-BR" dirty="0" err="1"/>
              <a:t>Kew</a:t>
            </a:r>
            <a:r>
              <a:rPr lang="pt-BR" dirty="0"/>
              <a:t>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165762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01573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835623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384408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06864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23554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16064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552128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89450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34131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85747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Reino Unido,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014514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Reino Unido,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69045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Reino Unido,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695578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Reino Unido,</a:t>
            </a:r>
            <a:br>
              <a:rPr lang="pt-BR" dirty="0"/>
            </a:b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73859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 Reino Unido,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49553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76053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89992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344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 Reino Unido, por ano</vt:lpstr>
      <vt:lpstr>Publicações da UFSCar em colaboração com instituições do Reino Unido, por área</vt:lpstr>
      <vt:lpstr>Publicações da UFSCar em colaboração com instituições do Reino Unido, por autor</vt:lpstr>
      <vt:lpstr>Publicações da UFSCar em colaboração com instituições do Reino Unido, por palavra-chave</vt:lpstr>
      <vt:lpstr>Publicações da UFSCar em colaboração com instituições do Reino Unido, por instituição</vt:lpstr>
      <vt:lpstr>Publicações da UFSCar em colaboração com University of Nottingham, por ano</vt:lpstr>
      <vt:lpstr>Publicações da UFSCar em colaboração com University of Nottingham, por área</vt:lpstr>
      <vt:lpstr>Publicações da UFSCar em colaboração com University of Nottingham, por autor</vt:lpstr>
      <vt:lpstr>Publicações da UFSCar em colaboração com Royal Botanic Gardens, Kew, por ano</vt:lpstr>
      <vt:lpstr>Publicações da UFSCar em colaboração com Royal Botanic Gardens, Kew, por área</vt:lpstr>
      <vt:lpstr>Publicações da UFSCar em colaboração com Royal Botanic Gardens, Kew, por autor</vt:lpstr>
      <vt:lpstr>Publicações da UFSCar em colaboração com University of Cambridge, por ano</vt:lpstr>
      <vt:lpstr>Publicações da UFSCar em colaboração com University of Cambridge, por área</vt:lpstr>
      <vt:lpstr>Publicações da UFSCar em colaboração com University of Cambridge, por autor</vt:lpstr>
      <vt:lpstr>Publicações da UFSCar em colaboração com University of Manchester, por ano</vt:lpstr>
      <vt:lpstr>Publicações da UFSCar em colaboração com University of Manchester, por área</vt:lpstr>
      <vt:lpstr>Publicações da UFSCar em colaboração com University of Manchester, por autor</vt:lpstr>
      <vt:lpstr>Publicações da UFSCar em colaboração com University of Sheffield, por ano</vt:lpstr>
      <vt:lpstr>Publicações da UFSCar em colaboração com University of Sheffield, por área</vt:lpstr>
      <vt:lpstr>Publicações da UFSCar em colaboração com University of Sheffield,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65</cp:revision>
  <dcterms:created xsi:type="dcterms:W3CDTF">2018-06-12T14:18:58Z</dcterms:created>
  <dcterms:modified xsi:type="dcterms:W3CDTF">2019-03-12T13:28:15Z</dcterms:modified>
</cp:coreProperties>
</file>